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9"/>
  </p:notesMasterIdLst>
  <p:handoutMasterIdLst>
    <p:handoutMasterId r:id="rId50"/>
  </p:handoutMasterIdLst>
  <p:sldIdLst>
    <p:sldId id="258" r:id="rId2"/>
    <p:sldId id="260" r:id="rId3"/>
    <p:sldId id="270" r:id="rId4"/>
    <p:sldId id="274" r:id="rId5"/>
    <p:sldId id="357" r:id="rId6"/>
    <p:sldId id="273" r:id="rId7"/>
    <p:sldId id="283" r:id="rId8"/>
    <p:sldId id="284" r:id="rId9"/>
    <p:sldId id="261" r:id="rId10"/>
    <p:sldId id="313" r:id="rId11"/>
    <p:sldId id="318" r:id="rId12"/>
    <p:sldId id="319" r:id="rId13"/>
    <p:sldId id="320" r:id="rId14"/>
    <p:sldId id="324" r:id="rId15"/>
    <p:sldId id="321" r:id="rId16"/>
    <p:sldId id="322" r:id="rId17"/>
    <p:sldId id="323" r:id="rId18"/>
    <p:sldId id="325" r:id="rId19"/>
    <p:sldId id="326" r:id="rId20"/>
    <p:sldId id="327" r:id="rId21"/>
    <p:sldId id="328" r:id="rId22"/>
    <p:sldId id="329" r:id="rId23"/>
    <p:sldId id="330" r:id="rId24"/>
    <p:sldId id="331" r:id="rId25"/>
    <p:sldId id="332" r:id="rId26"/>
    <p:sldId id="333" r:id="rId27"/>
    <p:sldId id="334" r:id="rId28"/>
    <p:sldId id="335" r:id="rId29"/>
    <p:sldId id="336" r:id="rId30"/>
    <p:sldId id="338" r:id="rId31"/>
    <p:sldId id="342" r:id="rId32"/>
    <p:sldId id="343" r:id="rId33"/>
    <p:sldId id="344" r:id="rId34"/>
    <p:sldId id="345" r:id="rId35"/>
    <p:sldId id="346" r:id="rId36"/>
    <p:sldId id="347" r:id="rId37"/>
    <p:sldId id="354" r:id="rId38"/>
    <p:sldId id="348" r:id="rId39"/>
    <p:sldId id="271" r:id="rId40"/>
    <p:sldId id="349" r:id="rId41"/>
    <p:sldId id="281" r:id="rId42"/>
    <p:sldId id="276" r:id="rId43"/>
    <p:sldId id="359" r:id="rId44"/>
    <p:sldId id="358" r:id="rId45"/>
    <p:sldId id="360" r:id="rId46"/>
    <p:sldId id="361" r:id="rId47"/>
    <p:sldId id="352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B5E"/>
    <a:srgbClr val="191B53"/>
    <a:srgbClr val="191B4F"/>
    <a:srgbClr val="191B4A"/>
    <a:srgbClr val="181A48"/>
    <a:srgbClr val="243063"/>
    <a:srgbClr val="000054"/>
    <a:srgbClr val="1B2349"/>
    <a:srgbClr val="1A1C47"/>
    <a:srgbClr val="1A1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98" autoAdjust="0"/>
    <p:restoredTop sz="79422" autoAdjust="0"/>
  </p:normalViewPr>
  <p:slideViewPr>
    <p:cSldViewPr snapToObjects="1">
      <p:cViewPr varScale="1">
        <p:scale>
          <a:sx n="128" d="100"/>
          <a:sy n="128" d="100"/>
        </p:scale>
        <p:origin x="-96" y="-15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5BB6C9-9EB7-3A4E-A583-884C369CBAAC}" type="datetimeFigureOut">
              <a:rPr lang="en-US" smtClean="0"/>
              <a:t>7/25/14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8C3760-D758-6F4E-BB44-5AD29F8D3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646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38516-6C4E-5E40-ACF9-183F75650A9C}" type="datetimeFigureOut">
              <a:rPr lang="en-US" smtClean="0"/>
              <a:t>7/25/14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51E89A-8E65-C34A-8DD6-947F34FD4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56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Everything schedules on the event simulator.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25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Largely a measure of operation tempo: Sliding</a:t>
            </a:r>
            <a:r>
              <a:rPr lang="en-US" baseline="0" dirty="0" smtClean="0"/>
              <a:t> window that </a:t>
            </a:r>
            <a:r>
              <a:rPr lang="en-US" baseline="0" smtClean="0"/>
              <a:t>counts transitions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Largely a measure of operation tempo: Sliding</a:t>
            </a:r>
            <a:r>
              <a:rPr lang="en-US" baseline="0" dirty="0" smtClean="0"/>
              <a:t> window that </a:t>
            </a:r>
            <a:r>
              <a:rPr lang="en-US" baseline="0" smtClean="0"/>
              <a:t>counts transitions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Largely a measure of operation tempo: Sliding</a:t>
            </a:r>
            <a:r>
              <a:rPr lang="en-US" baseline="0" dirty="0" smtClean="0"/>
              <a:t> window that </a:t>
            </a:r>
            <a:r>
              <a:rPr lang="en-US" baseline="0" smtClean="0"/>
              <a:t>counts transitions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Largely a measure of operation tempo: Sliding</a:t>
            </a:r>
            <a:r>
              <a:rPr lang="en-US" baseline="0" dirty="0" smtClean="0"/>
              <a:t> window that </a:t>
            </a:r>
            <a:r>
              <a:rPr lang="en-US" baseline="0" smtClean="0"/>
              <a:t>counts transitions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Largely a measure of operation tempo: Sliding</a:t>
            </a:r>
            <a:r>
              <a:rPr lang="en-US" baseline="0" dirty="0" smtClean="0"/>
              <a:t> window that </a:t>
            </a:r>
            <a:r>
              <a:rPr lang="en-US" baseline="0" smtClean="0"/>
              <a:t>counts transitions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Metaphor: computer</a:t>
            </a:r>
            <a:r>
              <a:rPr lang="en-US" baseline="0" dirty="0" smtClean="0"/>
              <a:t> hardware</a:t>
            </a:r>
          </a:p>
          <a:p>
            <a:r>
              <a:rPr lang="en-US" baseline="0" dirty="0" smtClean="0"/>
              <a:t>Parallel: Using multiple channels simultaneously such as visual and audio. Or visual, audio, and haptic.</a:t>
            </a:r>
          </a:p>
          <a:p>
            <a:r>
              <a:rPr lang="en-US" baseline="0" dirty="0" smtClean="0"/>
              <a:t>Sequential: Doing one thing at a time in series.</a:t>
            </a:r>
          </a:p>
          <a:p>
            <a:r>
              <a:rPr lang="en-US" baseline="0" dirty="0" smtClean="0"/>
              <a:t>Multi-threaded: Channel conflict—two audio sources both active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077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Count the number of</a:t>
            </a:r>
            <a:r>
              <a:rPr lang="en-US" baseline="0" dirty="0" smtClean="0"/>
              <a:t> active inputs at each point in time (every output is an input somewhere). Only count at the interface of certain actors.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Everything schedules on the event simulator.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252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Metaphor: artificial</a:t>
            </a:r>
            <a:r>
              <a:rPr lang="en-US" baseline="0" dirty="0" smtClean="0"/>
              <a:t> intelligence</a:t>
            </a:r>
          </a:p>
          <a:p>
            <a:r>
              <a:rPr lang="en-US" baseline="0" dirty="0" smtClean="0"/>
              <a:t>Perceive, think, act: finding the solution is often harder than executing the solution (perceive and think matter)</a:t>
            </a:r>
          </a:p>
          <a:p>
            <a:r>
              <a:rPr lang="en-US" dirty="0" smtClean="0"/>
              <a:t>Algorithmic Complexity: Executing</a:t>
            </a:r>
            <a:r>
              <a:rPr lang="en-US" baseline="0" dirty="0" smtClean="0"/>
              <a:t> the solution may take time.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077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Abstracts</a:t>
            </a:r>
            <a:r>
              <a:rPr lang="en-US" baseline="0" dirty="0" smtClean="0"/>
              <a:t> Perceive. There are two choices. A little strange all the same though since the simulator makes the final selection (randomly) when it is not resolved by priority.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8524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Crude abstraction of algorithmic complexity. It took</a:t>
            </a:r>
            <a:r>
              <a:rPr lang="en-US" baseline="0" dirty="0" smtClean="0"/>
              <a:t> some amount of time to be ready to fire a transition.</a:t>
            </a:r>
          </a:p>
          <a:p>
            <a:r>
              <a:rPr lang="en-US" baseline="0" dirty="0" smtClean="0"/>
              <a:t>Increment a counter in each time bucket if an actor is working. Otherwise leave it alone.</a:t>
            </a:r>
          </a:p>
          <a:p>
            <a:r>
              <a:rPr lang="en-US" baseline="0" dirty="0" smtClean="0"/>
              <a:t>Must measure per-actor back from fired transition over the duration.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Crude abstraction of algorithmic complexity. It took</a:t>
            </a:r>
            <a:r>
              <a:rPr lang="en-US" baseline="0" dirty="0" smtClean="0"/>
              <a:t> some amount of time to be ready to fire </a:t>
            </a:r>
            <a:r>
              <a:rPr lang="en-US" baseline="0" smtClean="0"/>
              <a:t>a transition.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is a causal</a:t>
            </a:r>
            <a:r>
              <a:rPr lang="en-US" baseline="0" dirty="0" smtClean="0"/>
              <a:t> relationship.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Once</a:t>
            </a:r>
            <a:r>
              <a:rPr lang="en-US" baseline="0" dirty="0" smtClean="0"/>
              <a:t> a transition fires, it looks back and marks where it was working.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Everything schedules on the event simulator.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252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Bob is Blue</a:t>
            </a:r>
            <a:r>
              <a:rPr lang="en-US" baseline="0" dirty="0" smtClean="0"/>
              <a:t> and Alice is green.</a:t>
            </a:r>
          </a:p>
          <a:p>
            <a:endParaRPr lang="en-US" baseline="0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At 10 - Bob can both increase his desire or wave(he decides to wave)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At 15 - bob waves, Alice decides to decreases apathy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At 20 - Bob goes to sad then increases desire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35 - bob waves again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40 -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alice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waves, bob doesn't see and goes sad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55 they see each other wave and begin talking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75 - conversation ends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REPLACE THIS WITH NEW PLOTS!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238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visual and input connection</a:t>
            </a:r>
            <a:r>
              <a:rPr lang="en-US" baseline="0" dirty="0" smtClean="0"/>
              <a:t> on MM to Payload GUI.  All of the actors is A and V only.  Add DATA channel between Payload GUI and UAV </a:t>
            </a:r>
            <a:r>
              <a:rPr lang="en-US" baseline="0" dirty="0" err="1" smtClean="0"/>
              <a:t>Gui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Add visual channel to UAV operator and UAV. Add data channels between GUIs and UAV.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05081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visual and input connection</a:t>
            </a:r>
            <a:r>
              <a:rPr lang="en-US" baseline="0" dirty="0" smtClean="0"/>
              <a:t> on MM to Payload GUI.  All of the actors is A and V only.  Add DATA channel between Payload GUI and UAV </a:t>
            </a:r>
            <a:r>
              <a:rPr lang="en-US" baseline="0" dirty="0" err="1" smtClean="0"/>
              <a:t>Gui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Add visual channel to UAV operator and UAV. Add data channels between GUIs and UAV.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0508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First blue peak is the MM talking to the PS(Area of Interest)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first green peak is the OP listening to the MM but he is quickly ignored as the MM realizes he needs more info from the PS(target description)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gap between early peaks(MM tells VO the target description first)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MM finally tells the OP the area to search resulting in second set of peaks.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large green peak around 160 - launching the UAV.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Medium green peaks at 260 - putting in the search area(it took awhile to enter, complicated flight plan)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green peaks in the middle are just controlling the UAV, alternating between  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gui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control and direct control.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Blue peaks that come next are due to OP reporting flight completion.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high peak following is the MM reporting to the PS the search completion.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Green peak is landing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Final blue peak is the communication of the target sighting from the VO to the MM to the 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672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non-determinism</a:t>
            </a:r>
            <a:r>
              <a:rPr lang="en-US" baseline="0" dirty="0" smtClean="0"/>
              <a:t> in the enabled events in each actor so they have a choice. That models decisions workload.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All enabled transitions are sent to the simulator. It resolves the choice on priority first, and the coin-flip if tie (or order of appearance in the table)’</a:t>
            </a:r>
          </a:p>
          <a:p>
            <a:r>
              <a:rPr lang="en-US" baseline="0" dirty="0" smtClean="0"/>
              <a:t>If you post the same transition, then the simulator sticks with it. If you post a new transition, then the simulator replaces your scheduled transition with the new transition.</a:t>
            </a:r>
          </a:p>
          <a:p>
            <a:r>
              <a:rPr lang="en-US" baseline="0" dirty="0" smtClean="0"/>
              <a:t>You can create models which loop infinitely without firing any transition (</a:t>
            </a:r>
            <a:r>
              <a:rPr lang="en-US" baseline="0" dirty="0" err="1" smtClean="0"/>
              <a:t>zeno</a:t>
            </a:r>
            <a:r>
              <a:rPr lang="en-US" baseline="0" dirty="0" smtClean="0"/>
              <a:t> or </a:t>
            </a:r>
            <a:r>
              <a:rPr lang="en-US" baseline="0" dirty="0" err="1" smtClean="0"/>
              <a:t>shrondingers</a:t>
            </a:r>
            <a:r>
              <a:rPr lang="en-US" baseline="0" dirty="0" smtClean="0"/>
              <a:t> cat problem)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80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905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077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Metaphor:</a:t>
            </a:r>
            <a:r>
              <a:rPr lang="en-US" baseline="0" dirty="0" smtClean="0"/>
              <a:t> job shop</a:t>
            </a:r>
            <a:endParaRPr lang="en-US" dirty="0" smtClean="0"/>
          </a:p>
          <a:p>
            <a:r>
              <a:rPr lang="en-US" dirty="0" smtClean="0"/>
              <a:t>Constraints: order, which comes first, deadlines</a:t>
            </a:r>
          </a:p>
          <a:p>
            <a:r>
              <a:rPr lang="en-US" dirty="0" smtClean="0"/>
              <a:t>Operation</a:t>
            </a:r>
            <a:r>
              <a:rPr lang="en-US" baseline="0" dirty="0" smtClean="0"/>
              <a:t> Tempo: pacing and completion of tasks over time</a:t>
            </a:r>
          </a:p>
          <a:p>
            <a:r>
              <a:rPr lang="en-US" baseline="0" dirty="0" smtClean="0"/>
              <a:t>Fan-out: task neglect and required interaction time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07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Largely a measure of operation tempo: Sliding</a:t>
            </a:r>
            <a:r>
              <a:rPr lang="en-US" baseline="0" dirty="0" smtClean="0"/>
              <a:t> window that counts transitions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Largely a measure of operation tempo: Sliding</a:t>
            </a:r>
            <a:r>
              <a:rPr lang="en-US" baseline="0" dirty="0" smtClean="0"/>
              <a:t> window that counts transitions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E89A-8E65-C34A-8DD6-947F34FD48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87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828800" y="3142113"/>
            <a:ext cx="6629400" cy="1470025"/>
          </a:xfrm>
        </p:spPr>
        <p:txBody>
          <a:bodyPr wrap="square">
            <a:noAutofit/>
          </a:bodyPr>
          <a:lstStyle>
            <a:lvl1pPr algn="r">
              <a:defRPr>
                <a:solidFill>
                  <a:srgbClr val="191B5E"/>
                </a:solidFill>
              </a:defRPr>
            </a:lvl1pPr>
          </a:lstStyle>
          <a:p>
            <a:pPr algn="r">
              <a:lnSpc>
                <a:spcPts val="4000"/>
              </a:lnSpc>
            </a:pPr>
            <a:r>
              <a:rPr lang="en-US" sz="4300" smtClean="0">
                <a:solidFill>
                  <a:srgbClr val="191B5E"/>
                </a:solidFill>
                <a:latin typeface="Calibri"/>
                <a:cs typeface="Calibri"/>
              </a:rPr>
              <a:t>Click to edit Master title style</a:t>
            </a:r>
            <a:endParaRPr lang="en-US" sz="4300" dirty="0">
              <a:solidFill>
                <a:srgbClr val="191B5E"/>
              </a:solidFill>
              <a:latin typeface="Calibri"/>
              <a:cs typeface="Calibri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669940" y="4800600"/>
            <a:ext cx="5788260" cy="1143000"/>
          </a:xfrm>
        </p:spPr>
        <p:txBody>
          <a:bodyPr>
            <a:normAutofit/>
          </a:bodyPr>
          <a:lstStyle>
            <a:lvl1pPr marL="0" indent="0" algn="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algn="r">
              <a:lnSpc>
                <a:spcPts val="2400"/>
              </a:lnSpc>
            </a:pPr>
            <a:r>
              <a:rPr lang="en-US" sz="2800" smtClean="0"/>
              <a:t>Click to edit Master subtitle style</a:t>
            </a:r>
            <a:endParaRPr lang="en-US" sz="2800" dirty="0"/>
          </a:p>
        </p:txBody>
      </p:sp>
      <p:pic>
        <p:nvPicPr>
          <p:cNvPr id="9" name="Picture 8" descr="C-UASfinalppt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76400"/>
            <a:ext cx="3449682" cy="1125601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1066800" y="3124200"/>
            <a:ext cx="7391400" cy="0"/>
          </a:xfrm>
          <a:prstGeom prst="line">
            <a:avLst/>
          </a:prstGeom>
          <a:ln w="3175" cap="flat" cmpd="sng" algn="ctr">
            <a:solidFill>
              <a:srgbClr val="191B5E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solidFill>
                  <a:srgbClr val="191B5E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solidFill>
                  <a:srgbClr val="191B5E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8" name="Picture 7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rgbClr val="191B5E"/>
                </a:solidFill>
              </a:defRPr>
            </a:lvl1pPr>
            <a:lvl2pPr>
              <a:defRPr>
                <a:solidFill>
                  <a:srgbClr val="191B5E"/>
                </a:solidFill>
              </a:defRPr>
            </a:lvl2pPr>
            <a:lvl3pPr>
              <a:defRPr>
                <a:solidFill>
                  <a:srgbClr val="191B5E"/>
                </a:solidFill>
              </a:defRPr>
            </a:lvl3pPr>
            <a:lvl4pPr>
              <a:defRPr>
                <a:solidFill>
                  <a:srgbClr val="191B5E"/>
                </a:solidFill>
              </a:defRPr>
            </a:lvl4pPr>
            <a:lvl5pPr>
              <a:defRPr>
                <a:solidFill>
                  <a:srgbClr val="191B5E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" y="1415925"/>
            <a:ext cx="8229600" cy="1713"/>
          </a:xfrm>
          <a:prstGeom prst="line">
            <a:avLst/>
          </a:prstGeom>
          <a:ln w="3175" cap="flat" cmpd="sng" algn="ctr">
            <a:solidFill>
              <a:srgbClr val="1A1C4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10" name="Picture 9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solidFill>
                  <a:srgbClr val="191B5E"/>
                </a:solidFill>
              </a:defRPr>
            </a:lvl1pPr>
            <a:lvl2pPr>
              <a:defRPr>
                <a:solidFill>
                  <a:srgbClr val="191B5E"/>
                </a:solidFill>
              </a:defRPr>
            </a:lvl2pPr>
            <a:lvl3pPr>
              <a:defRPr>
                <a:solidFill>
                  <a:srgbClr val="191B5E"/>
                </a:solidFill>
              </a:defRPr>
            </a:lvl3pPr>
            <a:lvl4pPr>
              <a:defRPr>
                <a:solidFill>
                  <a:srgbClr val="191B5E"/>
                </a:solidFill>
              </a:defRPr>
            </a:lvl4pPr>
            <a:lvl5pPr>
              <a:defRPr>
                <a:solidFill>
                  <a:srgbClr val="191B5E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7" name="Picture 6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4"/>
          </a:xfrm>
        </p:spPr>
        <p:txBody>
          <a:bodyPr/>
          <a:lstStyle>
            <a:lvl1pPr>
              <a:defRPr>
                <a:solidFill>
                  <a:srgbClr val="191B5E"/>
                </a:solidFill>
              </a:defRPr>
            </a:lvl1pPr>
            <a:lvl2pPr>
              <a:defRPr>
                <a:solidFill>
                  <a:srgbClr val="191B5E"/>
                </a:solidFill>
              </a:defRPr>
            </a:lvl2pPr>
            <a:lvl3pPr>
              <a:defRPr>
                <a:solidFill>
                  <a:srgbClr val="191B5E"/>
                </a:solidFill>
              </a:defRPr>
            </a:lvl3pPr>
            <a:lvl4pPr>
              <a:defRPr>
                <a:solidFill>
                  <a:srgbClr val="191B5E"/>
                </a:solidFill>
              </a:defRPr>
            </a:lvl4pPr>
            <a:lvl5pPr>
              <a:defRPr>
                <a:solidFill>
                  <a:srgbClr val="191B5E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7200" y="130175"/>
            <a:ext cx="8229600" cy="860425"/>
          </a:xfrm>
        </p:spPr>
        <p:txBody>
          <a:bodyPr>
            <a:normAutofit/>
          </a:bodyPr>
          <a:lstStyle>
            <a:lvl1pPr>
              <a:lnSpc>
                <a:spcPts val="4000"/>
              </a:lnSpc>
              <a:defRPr sz="4300"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57200" y="990600"/>
            <a:ext cx="8229600" cy="1713"/>
          </a:xfrm>
          <a:prstGeom prst="line">
            <a:avLst/>
          </a:prstGeom>
          <a:ln w="3175" cap="flat" cmpd="sng" algn="ctr">
            <a:solidFill>
              <a:srgbClr val="1A1C4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8" name="Picture 7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303D5-BFAE-BF45-A6DE-E2DC10F811E7}" type="datetimeFigureOut">
              <a:rPr lang="en-US" smtClean="0"/>
              <a:t>7/25/14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C-UASfinalppt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87" y="1762980"/>
            <a:ext cx="3449682" cy="11256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>
            <a:lvl1pPr>
              <a:defRPr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8229600" cy="4906963"/>
          </a:xfrm>
        </p:spPr>
        <p:txBody>
          <a:bodyPr/>
          <a:lstStyle>
            <a:lvl1pPr>
              <a:defRPr sz="2800">
                <a:solidFill>
                  <a:srgbClr val="191B5E"/>
                </a:solidFill>
              </a:defRPr>
            </a:lvl1pPr>
            <a:lvl2pPr>
              <a:defRPr sz="2400">
                <a:solidFill>
                  <a:srgbClr val="191B5E"/>
                </a:solidFill>
              </a:defRPr>
            </a:lvl2pPr>
            <a:lvl3pPr>
              <a:defRPr sz="2000">
                <a:solidFill>
                  <a:srgbClr val="191B5E"/>
                </a:solidFill>
              </a:defRPr>
            </a:lvl3pPr>
            <a:lvl4pPr>
              <a:defRPr sz="1800">
                <a:solidFill>
                  <a:srgbClr val="191B5E"/>
                </a:solidFill>
              </a:defRPr>
            </a:lvl4pPr>
            <a:lvl5pPr>
              <a:defRPr sz="1800">
                <a:solidFill>
                  <a:srgbClr val="191B5E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457200" y="1074540"/>
            <a:ext cx="8229600" cy="1713"/>
          </a:xfrm>
          <a:prstGeom prst="line">
            <a:avLst/>
          </a:prstGeom>
          <a:ln w="3175" cap="flat" cmpd="sng" algn="ctr">
            <a:solidFill>
              <a:srgbClr val="1A1C4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11" name="Picture 10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solidFill>
                  <a:srgbClr val="191B5E"/>
                </a:solidFill>
              </a:defRPr>
            </a:lvl1pPr>
            <a:lvl2pPr>
              <a:defRPr sz="2400">
                <a:solidFill>
                  <a:srgbClr val="191B5E"/>
                </a:solidFill>
              </a:defRPr>
            </a:lvl2pPr>
            <a:lvl3pPr>
              <a:defRPr sz="2000">
                <a:solidFill>
                  <a:srgbClr val="191B5E"/>
                </a:solidFill>
              </a:defRPr>
            </a:lvl3pPr>
            <a:lvl4pPr>
              <a:defRPr sz="1800">
                <a:solidFill>
                  <a:srgbClr val="191B5E"/>
                </a:solidFill>
              </a:defRPr>
            </a:lvl4pPr>
            <a:lvl5pPr>
              <a:defRPr sz="1800">
                <a:solidFill>
                  <a:srgbClr val="191B5E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solidFill>
                  <a:srgbClr val="191B5E"/>
                </a:solidFill>
              </a:defRPr>
            </a:lvl1pPr>
            <a:lvl2pPr>
              <a:defRPr sz="2400">
                <a:solidFill>
                  <a:srgbClr val="191B5E"/>
                </a:solidFill>
              </a:defRPr>
            </a:lvl2pPr>
            <a:lvl3pPr>
              <a:defRPr sz="2000">
                <a:solidFill>
                  <a:srgbClr val="191B5E"/>
                </a:solidFill>
              </a:defRPr>
            </a:lvl3pPr>
            <a:lvl4pPr>
              <a:defRPr sz="1800">
                <a:solidFill>
                  <a:srgbClr val="191B5E"/>
                </a:solidFill>
              </a:defRPr>
            </a:lvl4pPr>
            <a:lvl5pPr>
              <a:defRPr sz="1800">
                <a:solidFill>
                  <a:srgbClr val="191B5E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457200" y="1415925"/>
            <a:ext cx="8229600" cy="1713"/>
          </a:xfrm>
          <a:prstGeom prst="line">
            <a:avLst/>
          </a:prstGeom>
          <a:ln w="3175" cap="flat" cmpd="sng" algn="ctr">
            <a:solidFill>
              <a:srgbClr val="1A1C4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11" name="Picture 10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27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191B5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solidFill>
                  <a:srgbClr val="191B5E"/>
                </a:solidFill>
              </a:defRPr>
            </a:lvl1pPr>
            <a:lvl2pPr>
              <a:defRPr sz="2000">
                <a:solidFill>
                  <a:srgbClr val="191B5E"/>
                </a:solidFill>
              </a:defRPr>
            </a:lvl2pPr>
            <a:lvl3pPr>
              <a:defRPr sz="1800">
                <a:solidFill>
                  <a:srgbClr val="191B5E"/>
                </a:solidFill>
              </a:defRPr>
            </a:lvl3pPr>
            <a:lvl4pPr>
              <a:defRPr sz="1600">
                <a:solidFill>
                  <a:srgbClr val="191B5E"/>
                </a:solidFill>
              </a:defRPr>
            </a:lvl4pPr>
            <a:lvl5pPr>
              <a:defRPr sz="1600">
                <a:solidFill>
                  <a:srgbClr val="191B5E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191B5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solidFill>
                  <a:srgbClr val="191B5E"/>
                </a:solidFill>
              </a:defRPr>
            </a:lvl1pPr>
            <a:lvl2pPr>
              <a:defRPr sz="2000">
                <a:solidFill>
                  <a:srgbClr val="191B5E"/>
                </a:solidFill>
              </a:defRPr>
            </a:lvl2pPr>
            <a:lvl3pPr>
              <a:defRPr sz="1800">
                <a:solidFill>
                  <a:srgbClr val="191B5E"/>
                </a:solidFill>
              </a:defRPr>
            </a:lvl3pPr>
            <a:lvl4pPr>
              <a:defRPr sz="1600">
                <a:solidFill>
                  <a:srgbClr val="191B5E"/>
                </a:solidFill>
              </a:defRPr>
            </a:lvl4pPr>
            <a:lvl5pPr>
              <a:defRPr sz="1600">
                <a:solidFill>
                  <a:srgbClr val="191B5E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7200" y="1415925"/>
            <a:ext cx="8229600" cy="1713"/>
          </a:xfrm>
          <a:prstGeom prst="line">
            <a:avLst/>
          </a:prstGeom>
          <a:ln w="3175" cap="flat" cmpd="sng" algn="ctr">
            <a:solidFill>
              <a:srgbClr val="1A1C4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13" name="Picture 12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38200"/>
          </a:xfrm>
        </p:spPr>
        <p:txBody>
          <a:bodyPr/>
          <a:lstStyle>
            <a:lvl1pPr>
              <a:defRPr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457200" y="990600"/>
            <a:ext cx="8229600" cy="1713"/>
          </a:xfrm>
          <a:prstGeom prst="line">
            <a:avLst/>
          </a:prstGeom>
          <a:ln w="3175" cap="flat" cmpd="sng" algn="ctr">
            <a:solidFill>
              <a:srgbClr val="1A1C47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9" name="Picture 8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5" name="Picture 4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39096"/>
            <a:ext cx="1524000" cy="44270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rgbClr val="191B5E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solidFill>
                  <a:srgbClr val="191B5E"/>
                </a:solidFill>
              </a:defRPr>
            </a:lvl1pPr>
            <a:lvl2pPr>
              <a:defRPr sz="2800">
                <a:solidFill>
                  <a:srgbClr val="191B5E"/>
                </a:solidFill>
              </a:defRPr>
            </a:lvl2pPr>
            <a:lvl3pPr>
              <a:defRPr sz="2400">
                <a:solidFill>
                  <a:srgbClr val="191B5E"/>
                </a:solidFill>
              </a:defRPr>
            </a:lvl3pPr>
            <a:lvl4pPr>
              <a:defRPr sz="2000">
                <a:solidFill>
                  <a:srgbClr val="191B5E"/>
                </a:solidFill>
              </a:defRPr>
            </a:lvl4pPr>
            <a:lvl5pPr>
              <a:defRPr sz="2000">
                <a:solidFill>
                  <a:srgbClr val="191B5E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rgbClr val="191B5E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logo-transparen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324600"/>
            <a:ext cx="1524000" cy="442704"/>
          </a:xfrm>
          <a:prstGeom prst="rect">
            <a:avLst/>
          </a:prstGeom>
        </p:spPr>
      </p:pic>
      <p:pic>
        <p:nvPicPr>
          <p:cNvPr id="8" name="Picture 7" descr="logo-transparen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6262896"/>
            <a:ext cx="1524000" cy="442704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303D5-BFAE-BF45-A6DE-E2DC10F811E7}" type="datetimeFigureOut">
              <a:rPr lang="en-US" smtClean="0"/>
              <a:t>7/25/14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CDB65-6EFA-E843-8801-691FF1BE975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C-UAS_finalppt_1.jp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 descr="C-UAS_finalppt_1.jpg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72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faculty.cs.byu.edu/~mike/mikeg/WORKSHOP/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Modeling Human Workload in Unmanned Arial Systems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905000" y="4724400"/>
            <a:ext cx="6553200" cy="1524000"/>
          </a:xfrm>
        </p:spPr>
        <p:txBody>
          <a:bodyPr>
            <a:noAutofit/>
          </a:bodyPr>
          <a:lstStyle/>
          <a:p>
            <a:pPr lvl="0">
              <a:spcBef>
                <a:spcPts val="300"/>
              </a:spcBef>
              <a:buClr>
                <a:srgbClr val="6DB7D7"/>
              </a:buClr>
              <a:buSzPct val="25000"/>
            </a:pPr>
            <a:r>
              <a:rPr lang="en-US" dirty="0" smtClean="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Mike Goodrich, and Eric Mercer</a:t>
            </a:r>
          </a:p>
          <a:p>
            <a:pPr lvl="0">
              <a:spcBef>
                <a:spcPts val="300"/>
              </a:spcBef>
              <a:buClr>
                <a:srgbClr val="6DB7D7"/>
              </a:buClr>
              <a:buSzPct val="25000"/>
            </a:pPr>
            <a:r>
              <a:rPr lang="en-US" b="1" dirty="0" smtClean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rPr>
              <a:t>Brigham Young University</a:t>
            </a:r>
            <a:endParaRPr lang="en-US" b="1" dirty="0">
              <a:solidFill>
                <a:schemeClr val="tx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7687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132"/>
          <p:cNvSpPr/>
          <p:nvPr/>
        </p:nvSpPr>
        <p:spPr>
          <a:xfrm>
            <a:off x="7620000" y="995065"/>
            <a:ext cx="838200" cy="4527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cxnSp>
        <p:nvCxnSpPr>
          <p:cNvPr id="58" name="Straight Connector 57"/>
          <p:cNvCxnSpPr/>
          <p:nvPr/>
        </p:nvCxnSpPr>
        <p:spPr>
          <a:xfrm flipV="1">
            <a:off x="7620000" y="9144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71" name="Rectangle 170"/>
          <p:cNvSpPr/>
          <p:nvPr/>
        </p:nvSpPr>
        <p:spPr>
          <a:xfrm>
            <a:off x="6477000" y="3662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168" name="Rectangle 167"/>
          <p:cNvSpPr/>
          <p:nvPr/>
        </p:nvSpPr>
        <p:spPr>
          <a:xfrm>
            <a:off x="6477000" y="25952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66" name="Rectangle 165"/>
          <p:cNvSpPr/>
          <p:nvPr/>
        </p:nvSpPr>
        <p:spPr>
          <a:xfrm>
            <a:off x="5334000" y="2061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167" name="Rectangle 166"/>
          <p:cNvSpPr/>
          <p:nvPr/>
        </p:nvSpPr>
        <p:spPr>
          <a:xfrm>
            <a:off x="5334000" y="9950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151" name="Rectangle 150"/>
          <p:cNvSpPr/>
          <p:nvPr/>
        </p:nvSpPr>
        <p:spPr>
          <a:xfrm>
            <a:off x="4191000" y="25908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8" name="Rectangle 127"/>
          <p:cNvSpPr/>
          <p:nvPr/>
        </p:nvSpPr>
        <p:spPr>
          <a:xfrm>
            <a:off x="3048000" y="9906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6" name="Rectangle 75"/>
          <p:cNvSpPr/>
          <p:nvPr/>
        </p:nvSpPr>
        <p:spPr>
          <a:xfrm>
            <a:off x="1905000" y="25952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55" name="Rectangle 54"/>
          <p:cNvSpPr/>
          <p:nvPr/>
        </p:nvSpPr>
        <p:spPr>
          <a:xfrm>
            <a:off x="1905000" y="9906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63" name="Rectangle 62"/>
          <p:cNvSpPr/>
          <p:nvPr/>
        </p:nvSpPr>
        <p:spPr>
          <a:xfrm>
            <a:off x="3505200" y="9950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905000" y="42672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1905000" y="9906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1000" y="30435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457200" y="1443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1262655" y="35769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6" name="TextBox 15"/>
          <p:cNvSpPr txBox="1"/>
          <p:nvPr/>
        </p:nvSpPr>
        <p:spPr>
          <a:xfrm>
            <a:off x="1262655" y="30480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7" name="TextBox 16"/>
          <p:cNvSpPr txBox="1"/>
          <p:nvPr/>
        </p:nvSpPr>
        <p:spPr>
          <a:xfrm>
            <a:off x="1295400" y="2590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73365" y="1976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73365" y="1447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306110" y="990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43" name="Straight Connector 42"/>
          <p:cNvCxnSpPr/>
          <p:nvPr/>
        </p:nvCxnSpPr>
        <p:spPr>
          <a:xfrm>
            <a:off x="64770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67056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69342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71628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73914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76200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2590800" y="304800"/>
            <a:ext cx="2057400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DESIRE = 5</a:t>
            </a:r>
            <a:endParaRPr lang="en-US" sz="2400" dirty="0"/>
          </a:p>
        </p:txBody>
      </p:sp>
      <p:sp>
        <p:nvSpPr>
          <p:cNvPr id="54" name="Rectangle 53"/>
          <p:cNvSpPr/>
          <p:nvPr/>
        </p:nvSpPr>
        <p:spPr>
          <a:xfrm>
            <a:off x="4876800" y="304800"/>
            <a:ext cx="2057400" cy="4572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APATHY = </a:t>
            </a:r>
            <a:r>
              <a:rPr lang="en-US" sz="2400" dirty="0"/>
              <a:t>5</a:t>
            </a:r>
          </a:p>
        </p:txBody>
      </p:sp>
      <p:cxnSp>
        <p:nvCxnSpPr>
          <p:cNvPr id="65" name="Straight Connector 64"/>
          <p:cNvCxnSpPr/>
          <p:nvPr/>
        </p:nvCxnSpPr>
        <p:spPr>
          <a:xfrm>
            <a:off x="3429000" y="9950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3429000" y="9950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5257800" y="990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V="1">
            <a:off x="5257800" y="990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4648200" y="25952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84" name="Straight Connector 83"/>
          <p:cNvCxnSpPr/>
          <p:nvPr/>
        </p:nvCxnSpPr>
        <p:spPr>
          <a:xfrm>
            <a:off x="4572000" y="25908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V="1">
            <a:off x="4572000" y="25908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981200" y="9906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1981200" y="14388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3581400" y="14388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3581400" y="9995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1981200" y="25818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V="1">
            <a:off x="1981200" y="30390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4724400" y="30524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V="1">
            <a:off x="4724400" y="25818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Rectangle 106"/>
          <p:cNvSpPr/>
          <p:nvPr/>
        </p:nvSpPr>
        <p:spPr>
          <a:xfrm>
            <a:off x="3505200" y="15284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19" name="Straight Connector 118"/>
          <p:cNvCxnSpPr>
            <a:endCxn id="107" idx="1"/>
          </p:cNvCxnSpPr>
          <p:nvPr/>
        </p:nvCxnSpPr>
        <p:spPr>
          <a:xfrm>
            <a:off x="1905000" y="17526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3581400" y="15329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 flipV="1">
            <a:off x="3581400" y="19767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>
            <a:endCxn id="107" idx="1"/>
          </p:cNvCxnSpPr>
          <p:nvPr/>
        </p:nvCxnSpPr>
        <p:spPr>
          <a:xfrm flipH="1" flipV="1">
            <a:off x="3505200" y="17548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>
            <a:stCxn id="107" idx="1"/>
          </p:cNvCxnSpPr>
          <p:nvPr/>
        </p:nvCxnSpPr>
        <p:spPr>
          <a:xfrm flipV="1">
            <a:off x="3505200" y="1528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H="1" flipV="1">
            <a:off x="1905000" y="1221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V="1">
            <a:off x="1905000" y="995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 flipV="1">
            <a:off x="1905000" y="2821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1905000" y="2595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5257800" y="1528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5257800" y="1754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5334000" y="22837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V="1">
            <a:off x="5334000" y="20574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1905000" y="22860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9" name="Rectangle 148"/>
          <p:cNvSpPr/>
          <p:nvPr/>
        </p:nvSpPr>
        <p:spPr>
          <a:xfrm>
            <a:off x="4648200" y="31242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229" name="Straight Connector 228"/>
          <p:cNvCxnSpPr/>
          <p:nvPr/>
        </p:nvCxnSpPr>
        <p:spPr>
          <a:xfrm>
            <a:off x="51054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/>
          <p:cNvCxnSpPr/>
          <p:nvPr/>
        </p:nvCxnSpPr>
        <p:spPr>
          <a:xfrm>
            <a:off x="53340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/>
          <p:nvPr/>
        </p:nvCxnSpPr>
        <p:spPr>
          <a:xfrm>
            <a:off x="55626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/>
          <p:cNvCxnSpPr/>
          <p:nvPr/>
        </p:nvCxnSpPr>
        <p:spPr>
          <a:xfrm>
            <a:off x="57912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Connector 232"/>
          <p:cNvCxnSpPr/>
          <p:nvPr/>
        </p:nvCxnSpPr>
        <p:spPr>
          <a:xfrm>
            <a:off x="60198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/>
          <p:nvPr/>
        </p:nvCxnSpPr>
        <p:spPr>
          <a:xfrm>
            <a:off x="62484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/>
          <p:nvPr/>
        </p:nvCxnSpPr>
        <p:spPr>
          <a:xfrm>
            <a:off x="37338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/>
          <p:nvPr/>
        </p:nvCxnSpPr>
        <p:spPr>
          <a:xfrm>
            <a:off x="39624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/>
          <p:cNvCxnSpPr/>
          <p:nvPr/>
        </p:nvCxnSpPr>
        <p:spPr>
          <a:xfrm>
            <a:off x="41910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/>
          <p:nvPr/>
        </p:nvCxnSpPr>
        <p:spPr>
          <a:xfrm>
            <a:off x="44196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/>
          <p:nvPr/>
        </p:nvCxnSpPr>
        <p:spPr>
          <a:xfrm>
            <a:off x="46482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/>
          <p:cNvCxnSpPr/>
          <p:nvPr/>
        </p:nvCxnSpPr>
        <p:spPr>
          <a:xfrm>
            <a:off x="48768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/>
          <p:cNvCxnSpPr/>
          <p:nvPr/>
        </p:nvCxnSpPr>
        <p:spPr>
          <a:xfrm>
            <a:off x="23622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/>
          <p:cNvCxnSpPr/>
          <p:nvPr/>
        </p:nvCxnSpPr>
        <p:spPr>
          <a:xfrm>
            <a:off x="25908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/>
          <p:cNvCxnSpPr/>
          <p:nvPr/>
        </p:nvCxnSpPr>
        <p:spPr>
          <a:xfrm>
            <a:off x="28194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/>
          <p:cNvCxnSpPr/>
          <p:nvPr/>
        </p:nvCxnSpPr>
        <p:spPr>
          <a:xfrm>
            <a:off x="30480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/>
          <p:cNvCxnSpPr/>
          <p:nvPr/>
        </p:nvCxnSpPr>
        <p:spPr>
          <a:xfrm>
            <a:off x="32766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/>
          <p:cNvCxnSpPr/>
          <p:nvPr/>
        </p:nvCxnSpPr>
        <p:spPr>
          <a:xfrm>
            <a:off x="35052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/>
          <p:cNvCxnSpPr/>
          <p:nvPr/>
        </p:nvCxnSpPr>
        <p:spPr>
          <a:xfrm>
            <a:off x="19050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Connector 247"/>
          <p:cNvCxnSpPr/>
          <p:nvPr/>
        </p:nvCxnSpPr>
        <p:spPr>
          <a:xfrm>
            <a:off x="2133600" y="41910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/>
          <p:cNvCxnSpPr/>
          <p:nvPr/>
        </p:nvCxnSpPr>
        <p:spPr>
          <a:xfrm>
            <a:off x="1905000" y="38862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/>
          <p:cNvCxnSpPr/>
          <p:nvPr/>
        </p:nvCxnSpPr>
        <p:spPr>
          <a:xfrm flipH="1" flipV="1">
            <a:off x="4648200" y="33550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4" name="Straight Connector 253"/>
          <p:cNvCxnSpPr/>
          <p:nvPr/>
        </p:nvCxnSpPr>
        <p:spPr>
          <a:xfrm flipV="1">
            <a:off x="4648200" y="31286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/>
          <p:cNvCxnSpPr>
            <a:endCxn id="149" idx="1"/>
          </p:cNvCxnSpPr>
          <p:nvPr/>
        </p:nvCxnSpPr>
        <p:spPr>
          <a:xfrm flipV="1">
            <a:off x="1905000" y="33505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/>
          <p:nvPr/>
        </p:nvCxnSpPr>
        <p:spPr>
          <a:xfrm>
            <a:off x="4724400" y="31420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/>
          <p:cNvCxnSpPr/>
          <p:nvPr/>
        </p:nvCxnSpPr>
        <p:spPr>
          <a:xfrm>
            <a:off x="4724400" y="35814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2971800" y="9950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 flipV="1">
            <a:off x="2971800" y="9950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4267200" y="2590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4267200" y="30480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4114800" y="25908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V="1">
            <a:off x="4114800" y="25908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6400800" y="31286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V="1">
            <a:off x="6400800" y="33550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6400800" y="25908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 flipV="1">
            <a:off x="6400800" y="25908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 flipV="1">
            <a:off x="6477000" y="3888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 flipV="1">
            <a:off x="6477000" y="3662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>
            <a:off x="5334000" y="17526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9906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V="1">
            <a:off x="5410200" y="14433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410200" y="20574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5410200" y="25146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7543800" y="990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7543800" y="990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7543800" y="20574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7543800" y="22837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flipV="1">
            <a:off x="6477000" y="33505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flipV="1">
            <a:off x="6553200" y="25818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V="1">
            <a:off x="6553200" y="30301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flipV="1">
            <a:off x="6553200" y="3639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flipV="1">
            <a:off x="6553200" y="4096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8130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Workload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200400" y="1371600"/>
            <a:ext cx="2667000" cy="25908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Temporal</a:t>
            </a:r>
            <a:endParaRPr lang="en-US" sz="2800" dirty="0"/>
          </a:p>
        </p:txBody>
      </p:sp>
      <p:sp>
        <p:nvSpPr>
          <p:cNvPr id="4" name="Oval 3"/>
          <p:cNvSpPr/>
          <p:nvPr/>
        </p:nvSpPr>
        <p:spPr>
          <a:xfrm>
            <a:off x="5410200" y="3429000"/>
            <a:ext cx="2667000" cy="25908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Perceptual</a:t>
            </a:r>
            <a:endParaRPr lang="en-US" sz="2800" dirty="0"/>
          </a:p>
        </p:txBody>
      </p:sp>
      <p:sp>
        <p:nvSpPr>
          <p:cNvPr id="5" name="Oval 4"/>
          <p:cNvSpPr/>
          <p:nvPr/>
        </p:nvSpPr>
        <p:spPr>
          <a:xfrm>
            <a:off x="990600" y="3429000"/>
            <a:ext cx="2667000" cy="2590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Cognitive	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710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Workload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200400" y="1371600"/>
            <a:ext cx="2667000" cy="259080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Temporal</a:t>
            </a:r>
            <a:endParaRPr lang="en-US" sz="2800" dirty="0"/>
          </a:p>
        </p:txBody>
      </p:sp>
      <p:sp>
        <p:nvSpPr>
          <p:cNvPr id="4" name="Oval 3"/>
          <p:cNvSpPr/>
          <p:nvPr/>
        </p:nvSpPr>
        <p:spPr>
          <a:xfrm>
            <a:off x="5410200" y="3429000"/>
            <a:ext cx="2667000" cy="2590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Cognitive</a:t>
            </a:r>
            <a:endParaRPr lang="en-US" sz="2800" dirty="0"/>
          </a:p>
        </p:txBody>
      </p:sp>
      <p:sp>
        <p:nvSpPr>
          <p:cNvPr id="5" name="Oval 4"/>
          <p:cNvSpPr/>
          <p:nvPr/>
        </p:nvSpPr>
        <p:spPr>
          <a:xfrm>
            <a:off x="990600" y="3429000"/>
            <a:ext cx="2667000" cy="2590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Perceptual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72005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905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4191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1905000" y="5181600"/>
            <a:ext cx="2286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16764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6</a:t>
            </a:r>
            <a:r>
              <a:rPr lang="en-US" sz="2400" dirty="0" smtClean="0"/>
              <a:t> fired transitions</a:t>
            </a:r>
            <a:endParaRPr lang="en-US" sz="2400" dirty="0"/>
          </a:p>
        </p:txBody>
      </p:sp>
      <p:cxnSp>
        <p:nvCxnSpPr>
          <p:cNvPr id="125" name="Straight Connector 124"/>
          <p:cNvCxnSpPr/>
          <p:nvPr/>
        </p:nvCxnSpPr>
        <p:spPr>
          <a:xfrm flipV="1">
            <a:off x="4191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1905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929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21336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44196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2133600" y="5181600"/>
            <a:ext cx="2286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19050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4 fired transitions</a:t>
            </a:r>
            <a:endParaRPr lang="en-US" sz="2400" dirty="0"/>
          </a:p>
        </p:txBody>
      </p:sp>
      <p:cxnSp>
        <p:nvCxnSpPr>
          <p:cNvPr id="125" name="Straight Connector 124"/>
          <p:cNvCxnSpPr/>
          <p:nvPr/>
        </p:nvCxnSpPr>
        <p:spPr>
          <a:xfrm flipV="1">
            <a:off x="44196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21336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346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23622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46482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2362200" y="5181600"/>
            <a:ext cx="2286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1336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4 fired transitions</a:t>
            </a:r>
            <a:endParaRPr lang="en-US" sz="2400" dirty="0"/>
          </a:p>
        </p:txBody>
      </p:sp>
      <p:cxnSp>
        <p:nvCxnSpPr>
          <p:cNvPr id="117" name="Straight Connector 116"/>
          <p:cNvCxnSpPr/>
          <p:nvPr/>
        </p:nvCxnSpPr>
        <p:spPr>
          <a:xfrm flipV="1">
            <a:off x="46482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V="1">
            <a:off x="23622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5205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25908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48768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2590800" y="5181600"/>
            <a:ext cx="2286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3622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6 fired transitions</a:t>
            </a:r>
            <a:endParaRPr lang="en-US" sz="2400" dirty="0"/>
          </a:p>
        </p:txBody>
      </p:sp>
      <p:cxnSp>
        <p:nvCxnSpPr>
          <p:cNvPr id="117" name="Straight Connector 116"/>
          <p:cNvCxnSpPr/>
          <p:nvPr/>
        </p:nvCxnSpPr>
        <p:spPr>
          <a:xfrm flipV="1">
            <a:off x="48768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V="1">
            <a:off x="25908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4056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28194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51054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2819400" y="5181600"/>
            <a:ext cx="2286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5908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6 fired transitions</a:t>
            </a:r>
            <a:endParaRPr lang="en-US" sz="2400" dirty="0"/>
          </a:p>
        </p:txBody>
      </p:sp>
      <p:cxnSp>
        <p:nvCxnSpPr>
          <p:cNvPr id="117" name="Straight Connector 116"/>
          <p:cNvCxnSpPr/>
          <p:nvPr/>
        </p:nvCxnSpPr>
        <p:spPr>
          <a:xfrm flipV="1">
            <a:off x="51054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V="1">
            <a:off x="28194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715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048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5334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3048000" y="5181600"/>
            <a:ext cx="2286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8194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6 fired transitions</a:t>
            </a:r>
            <a:endParaRPr lang="en-US" sz="2400" dirty="0"/>
          </a:p>
        </p:txBody>
      </p:sp>
      <p:cxnSp>
        <p:nvCxnSpPr>
          <p:cNvPr id="117" name="Straight Connector 116"/>
          <p:cNvCxnSpPr/>
          <p:nvPr/>
        </p:nvCxnSpPr>
        <p:spPr>
          <a:xfrm flipV="1">
            <a:off x="5334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V="1">
            <a:off x="3048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449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2766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55626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3276600" y="5181600"/>
            <a:ext cx="2286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30480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8</a:t>
            </a:r>
            <a:r>
              <a:rPr lang="en-US" sz="2400" dirty="0" smtClean="0"/>
              <a:t> fired transitions</a:t>
            </a:r>
            <a:endParaRPr lang="en-US" sz="2400" dirty="0"/>
          </a:p>
        </p:txBody>
      </p:sp>
      <p:cxnSp>
        <p:nvCxnSpPr>
          <p:cNvPr id="117" name="Straight Connector 116"/>
          <p:cNvCxnSpPr/>
          <p:nvPr/>
        </p:nvCxnSpPr>
        <p:spPr>
          <a:xfrm flipV="1">
            <a:off x="55626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V="1">
            <a:off x="32766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7534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50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Workload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200400" y="1371600"/>
            <a:ext cx="2667000" cy="2590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Temporal</a:t>
            </a:r>
            <a:endParaRPr lang="en-US" sz="2800" dirty="0"/>
          </a:p>
        </p:txBody>
      </p:sp>
      <p:sp>
        <p:nvSpPr>
          <p:cNvPr id="4" name="Oval 3"/>
          <p:cNvSpPr/>
          <p:nvPr/>
        </p:nvSpPr>
        <p:spPr>
          <a:xfrm>
            <a:off x="5410200" y="3429000"/>
            <a:ext cx="2667000" cy="25908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Perceptual</a:t>
            </a:r>
            <a:endParaRPr lang="en-US" sz="2800" dirty="0"/>
          </a:p>
        </p:txBody>
      </p:sp>
      <p:sp>
        <p:nvSpPr>
          <p:cNvPr id="5" name="Oval 4"/>
          <p:cNvSpPr/>
          <p:nvPr/>
        </p:nvSpPr>
        <p:spPr>
          <a:xfrm>
            <a:off x="990600" y="3429000"/>
            <a:ext cx="2667000" cy="2590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Cognitive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82061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2766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18288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0</a:t>
            </a:r>
            <a:r>
              <a:rPr lang="en-US" sz="2400" dirty="0" smtClean="0"/>
              <a:t> Active Inputs</a:t>
            </a:r>
            <a:endParaRPr lang="en-US" sz="2400" dirty="0"/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32766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506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5052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0574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 Active Inputs</a:t>
            </a:r>
            <a:endParaRPr lang="en-US" sz="2400" dirty="0"/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35052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321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7338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2860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 Active Inputs</a:t>
            </a:r>
            <a:endParaRPr lang="en-US" sz="2400" dirty="0"/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37338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545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9624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5146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 Active Inputs</a:t>
            </a:r>
            <a:endParaRPr lang="en-US" sz="2400" dirty="0"/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39624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667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4191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7432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 Active Inputs</a:t>
            </a:r>
            <a:endParaRPr lang="en-US" sz="2400" dirty="0"/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4191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9090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44196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9718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1 Active Inputs</a:t>
            </a:r>
            <a:endParaRPr lang="en-US" sz="2400" dirty="0"/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44196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651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46482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32004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2 Active Inputs</a:t>
            </a:r>
            <a:endParaRPr lang="en-US" sz="2400" dirty="0"/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46482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8301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Workload in Model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620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77000" y="39668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6477000" y="2900065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334000" y="23666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5334000" y="12998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905000" y="29000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05200" y="12998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24" name="Straight Connector 23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257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5257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648200" y="29000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981200" y="12954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81200" y="17436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3581400" y="17436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581400" y="13043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1981200" y="33438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4724400" y="33572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4724400" y="28866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505200" y="18332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46" name="Straight Connector 45"/>
          <p:cNvCxnSpPr>
            <a:endCxn id="45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581400" y="18377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581400" y="22815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45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45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52578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257800" y="20596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53340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340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1905000" y="25908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4648200" y="34290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61" name="Straight Connector 60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1905000" y="4191000"/>
            <a:ext cx="4572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 flipV="1">
            <a:off x="46482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V="1">
            <a:off x="46482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endCxn id="60" idx="1"/>
          </p:cNvCxnSpPr>
          <p:nvPr/>
        </p:nvCxnSpPr>
        <p:spPr>
          <a:xfrm flipV="1">
            <a:off x="1905000" y="36553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4724400" y="34468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724400" y="38862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400800" y="3433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6400800" y="3659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400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6400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 flipV="1">
            <a:off x="6477000" y="4193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6477000" y="3966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334000" y="20574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410200" y="12954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5410200" y="17481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23622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5410200" y="28194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75438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75438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543800" y="23622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7543800" y="25885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V="1">
            <a:off x="6477000" y="36553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6553200" y="2886668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V="1">
            <a:off x="6553200" y="33349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6553200" y="39445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flipV="1">
            <a:off x="6553200" y="4401736"/>
            <a:ext cx="10668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48768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3429000" y="54102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2 Active Inputs</a:t>
            </a:r>
            <a:endParaRPr lang="en-US" sz="2400" dirty="0"/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48768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023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Workload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3200400" y="1371600"/>
            <a:ext cx="2667000" cy="2590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Temporal</a:t>
            </a:r>
            <a:endParaRPr lang="en-US" sz="2800" dirty="0"/>
          </a:p>
        </p:txBody>
      </p:sp>
      <p:sp>
        <p:nvSpPr>
          <p:cNvPr id="4" name="Oval 3"/>
          <p:cNvSpPr/>
          <p:nvPr/>
        </p:nvSpPr>
        <p:spPr>
          <a:xfrm>
            <a:off x="5410200" y="3429000"/>
            <a:ext cx="2667000" cy="2590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Perceptual</a:t>
            </a:r>
            <a:endParaRPr lang="en-US" sz="2800" dirty="0"/>
          </a:p>
        </p:txBody>
      </p:sp>
      <p:sp>
        <p:nvSpPr>
          <p:cNvPr id="5" name="Oval 4"/>
          <p:cNvSpPr/>
          <p:nvPr/>
        </p:nvSpPr>
        <p:spPr>
          <a:xfrm>
            <a:off x="990600" y="3429000"/>
            <a:ext cx="2667000" cy="2590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Cognitive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82200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5" r="5387"/>
          <a:stretch/>
        </p:blipFill>
        <p:spPr>
          <a:xfrm>
            <a:off x="0" y="11786"/>
            <a:ext cx="9144000" cy="684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995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 113"/>
          <p:cNvSpPr/>
          <p:nvPr/>
        </p:nvSpPr>
        <p:spPr>
          <a:xfrm>
            <a:off x="7620000" y="1147465"/>
            <a:ext cx="838200" cy="4527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cxnSp>
        <p:nvCxnSpPr>
          <p:cNvPr id="58" name="Straight Connector 57"/>
          <p:cNvCxnSpPr/>
          <p:nvPr/>
        </p:nvCxnSpPr>
        <p:spPr>
          <a:xfrm flipV="1">
            <a:off x="6477000" y="10668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68" name="Rectangle 167"/>
          <p:cNvSpPr/>
          <p:nvPr/>
        </p:nvSpPr>
        <p:spPr>
          <a:xfrm>
            <a:off x="6477000" y="2747665"/>
            <a:ext cx="1143000" cy="45273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66" name="Rectangle 165"/>
          <p:cNvSpPr/>
          <p:nvPr/>
        </p:nvSpPr>
        <p:spPr>
          <a:xfrm>
            <a:off x="5334000" y="22142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HELLO</a:t>
            </a:r>
            <a:endParaRPr lang="en-US" sz="2400" dirty="0"/>
          </a:p>
        </p:txBody>
      </p:sp>
      <p:sp>
        <p:nvSpPr>
          <p:cNvPr id="167" name="Rectangle 166"/>
          <p:cNvSpPr/>
          <p:nvPr/>
        </p:nvSpPr>
        <p:spPr>
          <a:xfrm>
            <a:off x="5334000" y="11474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SPEAK</a:t>
            </a:r>
            <a:endParaRPr lang="en-US" sz="2400" dirty="0"/>
          </a:p>
        </p:txBody>
      </p:sp>
      <p:sp>
        <p:nvSpPr>
          <p:cNvPr id="151" name="Rectangle 150"/>
          <p:cNvSpPr/>
          <p:nvPr/>
        </p:nvSpPr>
        <p:spPr>
          <a:xfrm>
            <a:off x="4191000" y="27432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8" name="Rectangle 127"/>
          <p:cNvSpPr/>
          <p:nvPr/>
        </p:nvSpPr>
        <p:spPr>
          <a:xfrm>
            <a:off x="3048000" y="11430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6" name="Rectangle 75"/>
          <p:cNvSpPr/>
          <p:nvPr/>
        </p:nvSpPr>
        <p:spPr>
          <a:xfrm>
            <a:off x="1905000" y="2747665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55" name="Rectangle 54"/>
          <p:cNvSpPr/>
          <p:nvPr/>
        </p:nvSpPr>
        <p:spPr>
          <a:xfrm>
            <a:off x="1905000" y="11430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63" name="Rectangle 62"/>
          <p:cNvSpPr/>
          <p:nvPr/>
        </p:nvSpPr>
        <p:spPr>
          <a:xfrm>
            <a:off x="3505200" y="1147466"/>
            <a:ext cx="18288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905000" y="44196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1905000" y="11430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81000" y="31959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457200" y="15957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1262655" y="37293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6" name="TextBox 15"/>
          <p:cNvSpPr txBox="1"/>
          <p:nvPr/>
        </p:nvSpPr>
        <p:spPr>
          <a:xfrm>
            <a:off x="1262655" y="3200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7" name="TextBox 16"/>
          <p:cNvSpPr txBox="1"/>
          <p:nvPr/>
        </p:nvSpPr>
        <p:spPr>
          <a:xfrm>
            <a:off x="1295400" y="27432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1273365" y="21291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73365" y="16002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1306110" y="11430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43" name="Straight Connector 42"/>
          <p:cNvCxnSpPr/>
          <p:nvPr/>
        </p:nvCxnSpPr>
        <p:spPr>
          <a:xfrm>
            <a:off x="64770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67056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69342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71628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73914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76200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3429000" y="11474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3429000" y="11474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5257800" y="11430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V="1">
            <a:off x="5257800" y="11430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4648200" y="2747665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84" name="Straight Connector 83"/>
          <p:cNvCxnSpPr/>
          <p:nvPr/>
        </p:nvCxnSpPr>
        <p:spPr>
          <a:xfrm>
            <a:off x="4572000" y="27432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V="1">
            <a:off x="4572000" y="27432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1981200" y="1143000"/>
            <a:ext cx="14478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1981200" y="1591269"/>
            <a:ext cx="14478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V="1">
            <a:off x="3581400" y="1591269"/>
            <a:ext cx="1752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3581400" y="1151932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1981200" y="27342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V="1">
            <a:off x="1981200" y="3191468"/>
            <a:ext cx="21336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V="1">
            <a:off x="4724400" y="3204865"/>
            <a:ext cx="16764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 flipV="1">
            <a:off x="4724400" y="2734268"/>
            <a:ext cx="16764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Rectangle 106"/>
          <p:cNvSpPr/>
          <p:nvPr/>
        </p:nvSpPr>
        <p:spPr>
          <a:xfrm>
            <a:off x="3505200" y="1680865"/>
            <a:ext cx="18288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19" name="Straight Connector 118"/>
          <p:cNvCxnSpPr>
            <a:endCxn id="107" idx="1"/>
          </p:cNvCxnSpPr>
          <p:nvPr/>
        </p:nvCxnSpPr>
        <p:spPr>
          <a:xfrm>
            <a:off x="1905000" y="19050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/>
          <p:nvPr/>
        </p:nvCxnSpPr>
        <p:spPr>
          <a:xfrm>
            <a:off x="3581400" y="1685333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 flipV="1">
            <a:off x="3581400" y="2129135"/>
            <a:ext cx="16764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>
            <a:endCxn id="107" idx="1"/>
          </p:cNvCxnSpPr>
          <p:nvPr/>
        </p:nvCxnSpPr>
        <p:spPr>
          <a:xfrm flipH="1" flipV="1">
            <a:off x="3505200" y="19072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>
            <a:stCxn id="107" idx="1"/>
          </p:cNvCxnSpPr>
          <p:nvPr/>
        </p:nvCxnSpPr>
        <p:spPr>
          <a:xfrm flipV="1">
            <a:off x="3505200" y="1680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H="1" flipV="1">
            <a:off x="1905000" y="13738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V="1">
            <a:off x="1905000" y="11474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 flipV="1">
            <a:off x="1905000" y="29740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1905000" y="27476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5257800" y="1680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5257800" y="1907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H="1" flipV="1">
            <a:off x="5334000" y="24361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V="1">
            <a:off x="5334000" y="22098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1905000" y="2438400"/>
            <a:ext cx="3429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9" name="Rectangle 148"/>
          <p:cNvSpPr/>
          <p:nvPr/>
        </p:nvSpPr>
        <p:spPr>
          <a:xfrm>
            <a:off x="4648200" y="3276600"/>
            <a:ext cx="18288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229" name="Straight Connector 228"/>
          <p:cNvCxnSpPr/>
          <p:nvPr/>
        </p:nvCxnSpPr>
        <p:spPr>
          <a:xfrm>
            <a:off x="51054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/>
          <p:cNvCxnSpPr/>
          <p:nvPr/>
        </p:nvCxnSpPr>
        <p:spPr>
          <a:xfrm>
            <a:off x="53340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/>
          <p:cNvCxnSpPr/>
          <p:nvPr/>
        </p:nvCxnSpPr>
        <p:spPr>
          <a:xfrm>
            <a:off x="55626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/>
          <p:cNvCxnSpPr/>
          <p:nvPr/>
        </p:nvCxnSpPr>
        <p:spPr>
          <a:xfrm>
            <a:off x="57912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Connector 232"/>
          <p:cNvCxnSpPr/>
          <p:nvPr/>
        </p:nvCxnSpPr>
        <p:spPr>
          <a:xfrm>
            <a:off x="60198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/>
          <p:nvPr/>
        </p:nvCxnSpPr>
        <p:spPr>
          <a:xfrm>
            <a:off x="62484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/>
          <p:nvPr/>
        </p:nvCxnSpPr>
        <p:spPr>
          <a:xfrm>
            <a:off x="37338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/>
          <p:nvPr/>
        </p:nvCxnSpPr>
        <p:spPr>
          <a:xfrm>
            <a:off x="39624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/>
          <p:cNvCxnSpPr/>
          <p:nvPr/>
        </p:nvCxnSpPr>
        <p:spPr>
          <a:xfrm>
            <a:off x="41910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/>
          <p:nvPr/>
        </p:nvCxnSpPr>
        <p:spPr>
          <a:xfrm>
            <a:off x="44196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/>
          <p:nvPr/>
        </p:nvCxnSpPr>
        <p:spPr>
          <a:xfrm>
            <a:off x="46482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/>
          <p:cNvCxnSpPr/>
          <p:nvPr/>
        </p:nvCxnSpPr>
        <p:spPr>
          <a:xfrm>
            <a:off x="48768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/>
          <p:cNvCxnSpPr/>
          <p:nvPr/>
        </p:nvCxnSpPr>
        <p:spPr>
          <a:xfrm>
            <a:off x="23622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/>
          <p:cNvCxnSpPr/>
          <p:nvPr/>
        </p:nvCxnSpPr>
        <p:spPr>
          <a:xfrm>
            <a:off x="25908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/>
          <p:cNvCxnSpPr/>
          <p:nvPr/>
        </p:nvCxnSpPr>
        <p:spPr>
          <a:xfrm>
            <a:off x="28194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/>
          <p:cNvCxnSpPr/>
          <p:nvPr/>
        </p:nvCxnSpPr>
        <p:spPr>
          <a:xfrm>
            <a:off x="30480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/>
          <p:cNvCxnSpPr/>
          <p:nvPr/>
        </p:nvCxnSpPr>
        <p:spPr>
          <a:xfrm>
            <a:off x="32766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/>
          <p:cNvCxnSpPr/>
          <p:nvPr/>
        </p:nvCxnSpPr>
        <p:spPr>
          <a:xfrm>
            <a:off x="35052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/>
          <p:cNvCxnSpPr/>
          <p:nvPr/>
        </p:nvCxnSpPr>
        <p:spPr>
          <a:xfrm>
            <a:off x="19050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Connector 247"/>
          <p:cNvCxnSpPr/>
          <p:nvPr/>
        </p:nvCxnSpPr>
        <p:spPr>
          <a:xfrm>
            <a:off x="2133600" y="43434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/>
          <p:cNvCxnSpPr/>
          <p:nvPr/>
        </p:nvCxnSpPr>
        <p:spPr>
          <a:xfrm>
            <a:off x="1905000" y="4038600"/>
            <a:ext cx="5715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/>
          <p:cNvCxnSpPr/>
          <p:nvPr/>
        </p:nvCxnSpPr>
        <p:spPr>
          <a:xfrm flipH="1" flipV="1">
            <a:off x="4648200" y="3507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4" name="Straight Connector 253"/>
          <p:cNvCxnSpPr/>
          <p:nvPr/>
        </p:nvCxnSpPr>
        <p:spPr>
          <a:xfrm flipV="1">
            <a:off x="4648200" y="3281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/>
          <p:cNvCxnSpPr>
            <a:endCxn id="149" idx="1"/>
          </p:cNvCxnSpPr>
          <p:nvPr/>
        </p:nvCxnSpPr>
        <p:spPr>
          <a:xfrm flipV="1">
            <a:off x="1905000" y="3502968"/>
            <a:ext cx="27432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/>
          <p:nvPr/>
        </p:nvCxnSpPr>
        <p:spPr>
          <a:xfrm>
            <a:off x="4724400" y="3294464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/>
          <p:cNvCxnSpPr/>
          <p:nvPr/>
        </p:nvCxnSpPr>
        <p:spPr>
          <a:xfrm>
            <a:off x="4724400" y="3733800"/>
            <a:ext cx="1676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2971800" y="11474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 flipV="1">
            <a:off x="2971800" y="11474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4267200" y="27432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4267200" y="32004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4114800" y="27432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V="1">
            <a:off x="4114800" y="27432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6400800" y="3281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V="1">
            <a:off x="6400800" y="3507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6400800" y="27432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 flipV="1">
            <a:off x="6400800" y="27432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>
            <a:off x="5334000" y="1905000"/>
            <a:ext cx="2286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10200" y="1143000"/>
            <a:ext cx="2133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V="1">
            <a:off x="5410200" y="1595736"/>
            <a:ext cx="2133600" cy="44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410200" y="2209800"/>
            <a:ext cx="2133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5410200" y="26670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flipV="1">
            <a:off x="7620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7543800" y="11430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V="1">
            <a:off x="7543800" y="11430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7543800" y="2209800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 flipV="1">
            <a:off x="7543800" y="2436168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2" name="Table 1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216786"/>
              </p:ext>
            </p:extLst>
          </p:nvPr>
        </p:nvGraphicFramePr>
        <p:xfrm>
          <a:off x="304798" y="4693920"/>
          <a:ext cx="8610602" cy="109728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838201"/>
                <a:gridCol w="1143000"/>
                <a:gridCol w="1295400"/>
                <a:gridCol w="838200"/>
                <a:gridCol w="1295400"/>
                <a:gridCol w="1218291"/>
                <a:gridCol w="381000"/>
                <a:gridCol w="914400"/>
                <a:gridCol w="686710"/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INPUT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MEM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OUTPUT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MEM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Pr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Delay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Pb</a:t>
                      </a:r>
                      <a:endParaRPr lang="en-US" sz="1800" dirty="0"/>
                    </a:p>
                  </a:txBody>
                  <a:tcPr/>
                </a:tc>
              </a:tr>
              <a:tr h="3385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Ai=HELLO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 smtClean="0"/>
                        <a:t>SPEAK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Vo=WAVE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[2-5]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70%</a:t>
                      </a:r>
                      <a:endParaRPr lang="en-US" sz="1800" dirty="0"/>
                    </a:p>
                  </a:txBody>
                  <a:tcPr/>
                </a:tc>
              </a:tr>
              <a:tr h="3385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Ai=HELLO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APATHY--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[2-5]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13" name="Straight Connector 112"/>
          <p:cNvCxnSpPr/>
          <p:nvPr/>
        </p:nvCxnSpPr>
        <p:spPr>
          <a:xfrm flipV="1">
            <a:off x="6477000" y="3502968"/>
            <a:ext cx="1143000" cy="446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Algorithmic Workload in Model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57400" y="6019800"/>
            <a:ext cx="502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2 Enabled Transitions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95369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Straight Connector 118"/>
          <p:cNvCxnSpPr/>
          <p:nvPr/>
        </p:nvCxnSpPr>
        <p:spPr>
          <a:xfrm flipV="1">
            <a:off x="3048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Algorithmic Workload in Model</a:t>
            </a:r>
            <a:endParaRPr lang="en-US" dirty="0"/>
          </a:p>
        </p:txBody>
      </p:sp>
      <p:cxnSp>
        <p:nvCxnSpPr>
          <p:cNvPr id="115" name="Straight Connector 114"/>
          <p:cNvCxnSpPr/>
          <p:nvPr/>
        </p:nvCxnSpPr>
        <p:spPr>
          <a:xfrm>
            <a:off x="3048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609600" y="5410200"/>
            <a:ext cx="381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1"/>
                </a:solidFill>
              </a:rPr>
              <a:t>Working over 5 time units</a:t>
            </a:r>
            <a:endParaRPr lang="en-US" sz="2400" dirty="0">
              <a:solidFill>
                <a:schemeClr val="accent1"/>
              </a:solidFill>
            </a:endParaRPr>
          </a:p>
        </p:txBody>
      </p:sp>
      <p:cxnSp>
        <p:nvCxnSpPr>
          <p:cNvPr id="116" name="Straight Connector 115"/>
          <p:cNvCxnSpPr/>
          <p:nvPr/>
        </p:nvCxnSpPr>
        <p:spPr>
          <a:xfrm>
            <a:off x="1905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609600" y="5710535"/>
            <a:ext cx="3810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4"/>
                </a:solidFill>
              </a:rPr>
              <a:t>Nothing Fired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3048000" y="1299865"/>
            <a:ext cx="1143000" cy="4527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cxnSp>
        <p:nvCxnSpPr>
          <p:cNvPr id="174" name="Straight Connector 173"/>
          <p:cNvCxnSpPr/>
          <p:nvPr/>
        </p:nvCxnSpPr>
        <p:spPr>
          <a:xfrm flipV="1">
            <a:off x="3048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75" name="Rectangle 174"/>
          <p:cNvSpPr/>
          <p:nvPr/>
        </p:nvSpPr>
        <p:spPr>
          <a:xfrm>
            <a:off x="1905000" y="2893367"/>
            <a:ext cx="1143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76" name="Rectangle 175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cxnSp>
        <p:nvCxnSpPr>
          <p:cNvPr id="177" name="Straight Arrow Connector 176"/>
          <p:cNvCxnSpPr/>
          <p:nvPr/>
        </p:nvCxnSpPr>
        <p:spPr>
          <a:xfrm>
            <a:off x="1905000" y="4569767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TextBox 178"/>
          <p:cNvSpPr txBox="1"/>
          <p:nvPr/>
        </p:nvSpPr>
        <p:spPr>
          <a:xfrm>
            <a:off x="381000" y="3346102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80" name="TextBox 179"/>
          <p:cNvSpPr txBox="1"/>
          <p:nvPr/>
        </p:nvSpPr>
        <p:spPr>
          <a:xfrm>
            <a:off x="457200" y="1745902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81" name="TextBox 180"/>
          <p:cNvSpPr txBox="1"/>
          <p:nvPr/>
        </p:nvSpPr>
        <p:spPr>
          <a:xfrm>
            <a:off x="1262655" y="3879502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82" name="TextBox 181"/>
          <p:cNvSpPr txBox="1"/>
          <p:nvPr/>
        </p:nvSpPr>
        <p:spPr>
          <a:xfrm>
            <a:off x="1262655" y="3350567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83" name="TextBox 182"/>
          <p:cNvSpPr txBox="1"/>
          <p:nvPr/>
        </p:nvSpPr>
        <p:spPr>
          <a:xfrm>
            <a:off x="1295400" y="2893367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184" name="TextBox 183"/>
          <p:cNvSpPr txBox="1"/>
          <p:nvPr/>
        </p:nvSpPr>
        <p:spPr>
          <a:xfrm>
            <a:off x="1273365" y="2279302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85" name="TextBox 184"/>
          <p:cNvSpPr txBox="1"/>
          <p:nvPr/>
        </p:nvSpPr>
        <p:spPr>
          <a:xfrm>
            <a:off x="1273365" y="1750367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86" name="TextBox 185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187" name="Straight Connector 186"/>
          <p:cNvCxnSpPr/>
          <p:nvPr/>
        </p:nvCxnSpPr>
        <p:spPr>
          <a:xfrm>
            <a:off x="64770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>
            <a:off x="67056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>
            <a:off x="69342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/>
          <p:cNvCxnSpPr/>
          <p:nvPr/>
        </p:nvCxnSpPr>
        <p:spPr>
          <a:xfrm>
            <a:off x="71628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/>
          <p:nvPr/>
        </p:nvCxnSpPr>
        <p:spPr>
          <a:xfrm>
            <a:off x="73914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>
          <a:xfrm>
            <a:off x="76200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 flipV="1">
            <a:off x="1981200" y="1299866"/>
            <a:ext cx="990600" cy="44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>
            <a:off x="1981200" y="1741436"/>
            <a:ext cx="990600" cy="133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/>
          <p:nvPr/>
        </p:nvCxnSpPr>
        <p:spPr>
          <a:xfrm flipV="1">
            <a:off x="1981200" y="2884435"/>
            <a:ext cx="10668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 flipV="1">
            <a:off x="1981200" y="3346102"/>
            <a:ext cx="1066800" cy="133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/>
          <p:nvPr/>
        </p:nvCxnSpPr>
        <p:spPr>
          <a:xfrm>
            <a:off x="1905000" y="2055167"/>
            <a:ext cx="11430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 flipH="1" flipV="1">
            <a:off x="1905000" y="1524000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 flipH="1" flipV="1">
            <a:off x="1905000" y="3124200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/>
          <p:nvPr/>
        </p:nvCxnSpPr>
        <p:spPr>
          <a:xfrm flipV="1">
            <a:off x="1905000" y="2897832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>
            <a:off x="1905000" y="2588567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/>
          <p:nvPr/>
        </p:nvCxnSpPr>
        <p:spPr>
          <a:xfrm>
            <a:off x="51054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>
            <a:off x="53340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/>
          <p:nvPr/>
        </p:nvCxnSpPr>
        <p:spPr>
          <a:xfrm>
            <a:off x="55626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/>
          <p:nvPr/>
        </p:nvCxnSpPr>
        <p:spPr>
          <a:xfrm>
            <a:off x="57912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/>
          <p:nvPr/>
        </p:nvCxnSpPr>
        <p:spPr>
          <a:xfrm>
            <a:off x="60198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/>
          <p:nvPr/>
        </p:nvCxnSpPr>
        <p:spPr>
          <a:xfrm>
            <a:off x="62484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/>
          <p:nvPr/>
        </p:nvCxnSpPr>
        <p:spPr>
          <a:xfrm>
            <a:off x="37338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>
            <a:off x="39624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/>
          <p:nvPr/>
        </p:nvCxnSpPr>
        <p:spPr>
          <a:xfrm>
            <a:off x="41910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/>
          <p:nvPr/>
        </p:nvCxnSpPr>
        <p:spPr>
          <a:xfrm>
            <a:off x="44196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/>
          <p:cNvCxnSpPr/>
          <p:nvPr/>
        </p:nvCxnSpPr>
        <p:spPr>
          <a:xfrm>
            <a:off x="46482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/>
          <p:cNvCxnSpPr/>
          <p:nvPr/>
        </p:nvCxnSpPr>
        <p:spPr>
          <a:xfrm>
            <a:off x="48768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/>
          <p:cNvCxnSpPr/>
          <p:nvPr/>
        </p:nvCxnSpPr>
        <p:spPr>
          <a:xfrm>
            <a:off x="23622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/>
          <p:cNvCxnSpPr/>
          <p:nvPr/>
        </p:nvCxnSpPr>
        <p:spPr>
          <a:xfrm>
            <a:off x="25908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/>
          <p:cNvCxnSpPr/>
          <p:nvPr/>
        </p:nvCxnSpPr>
        <p:spPr>
          <a:xfrm>
            <a:off x="28194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/>
          <p:cNvCxnSpPr/>
          <p:nvPr/>
        </p:nvCxnSpPr>
        <p:spPr>
          <a:xfrm>
            <a:off x="30480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/>
          <p:nvPr/>
        </p:nvCxnSpPr>
        <p:spPr>
          <a:xfrm>
            <a:off x="32766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/>
          <p:nvPr/>
        </p:nvCxnSpPr>
        <p:spPr>
          <a:xfrm>
            <a:off x="35052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/>
          <p:nvPr/>
        </p:nvCxnSpPr>
        <p:spPr>
          <a:xfrm>
            <a:off x="19050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/>
          <p:nvPr/>
        </p:nvCxnSpPr>
        <p:spPr>
          <a:xfrm>
            <a:off x="2133600" y="4493567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/>
          <p:nvPr/>
        </p:nvCxnSpPr>
        <p:spPr>
          <a:xfrm>
            <a:off x="1905000" y="4188767"/>
            <a:ext cx="1143000" cy="2233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/>
          <p:cNvCxnSpPr/>
          <p:nvPr/>
        </p:nvCxnSpPr>
        <p:spPr>
          <a:xfrm>
            <a:off x="1905000" y="3655367"/>
            <a:ext cx="1143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/>
          <p:cNvCxnSpPr/>
          <p:nvPr/>
        </p:nvCxnSpPr>
        <p:spPr>
          <a:xfrm>
            <a:off x="1905000" y="5105400"/>
            <a:ext cx="11430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V="1">
            <a:off x="1905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623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Algorithmic Workload in Model</a:t>
            </a:r>
            <a:endParaRPr lang="en-US" dirty="0"/>
          </a:p>
        </p:txBody>
      </p:sp>
      <p:cxnSp>
        <p:nvCxnSpPr>
          <p:cNvPr id="115" name="Straight Connector 114"/>
          <p:cNvCxnSpPr/>
          <p:nvPr/>
        </p:nvCxnSpPr>
        <p:spPr>
          <a:xfrm>
            <a:off x="35052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1295400" y="5410200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1"/>
                </a:solidFill>
              </a:rPr>
              <a:t>Working over 2 time units</a:t>
            </a:r>
            <a:endParaRPr lang="en-US" sz="2400" dirty="0">
              <a:solidFill>
                <a:schemeClr val="accent1"/>
              </a:solidFill>
            </a:endParaRPr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35052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3048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V="1">
            <a:off x="3048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>
            <a:off x="3048000" y="5105400"/>
            <a:ext cx="45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1371600" y="5710535"/>
            <a:ext cx="3810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4"/>
                </a:solidFill>
              </a:rPr>
              <a:t>Nothing Fired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3505200" y="1299865"/>
            <a:ext cx="1143000" cy="4527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sp>
        <p:nvSpPr>
          <p:cNvPr id="122" name="Rectangle 121"/>
          <p:cNvSpPr/>
          <p:nvPr/>
        </p:nvSpPr>
        <p:spPr>
          <a:xfrm>
            <a:off x="3505200" y="1833265"/>
            <a:ext cx="1143000" cy="4527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sp>
        <p:nvSpPr>
          <p:cNvPr id="123" name="Rectangle 122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125" name="Straight Connector 124"/>
          <p:cNvCxnSpPr/>
          <p:nvPr/>
        </p:nvCxnSpPr>
        <p:spPr>
          <a:xfrm flipV="1">
            <a:off x="35052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6" name="Rectangle 125"/>
          <p:cNvSpPr/>
          <p:nvPr/>
        </p:nvSpPr>
        <p:spPr>
          <a:xfrm>
            <a:off x="1905000" y="2895600"/>
            <a:ext cx="1600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7" name="Rectangle 126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cxnSp>
        <p:nvCxnSpPr>
          <p:cNvPr id="128" name="Straight Arrow Connector 127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0" name="TextBox 129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31" name="TextBox 130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32" name="TextBox 131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33" name="TextBox 132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34" name="TextBox 133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135" name="TextBox 134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36" name="TextBox 135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37" name="TextBox 136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138" name="Straight Connector 137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1981200" y="1304332"/>
            <a:ext cx="990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1981200" y="1743669"/>
            <a:ext cx="990600" cy="446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flipV="1">
            <a:off x="1981200" y="2886668"/>
            <a:ext cx="15240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1981200" y="3343868"/>
            <a:ext cx="1524000" cy="1786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1905000" y="2590800"/>
            <a:ext cx="16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1905000" y="4191000"/>
            <a:ext cx="16002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>
            <a:off x="1905000" y="3657600"/>
            <a:ext cx="16002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>
            <a:off x="3124200" y="1752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3124200" y="12954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466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Algorithmic Workload in Model</a:t>
            </a:r>
            <a:endParaRPr lang="en-US" dirty="0"/>
          </a:p>
        </p:txBody>
      </p:sp>
      <p:cxnSp>
        <p:nvCxnSpPr>
          <p:cNvPr id="115" name="Straight Connector 114"/>
          <p:cNvCxnSpPr/>
          <p:nvPr/>
        </p:nvCxnSpPr>
        <p:spPr>
          <a:xfrm>
            <a:off x="35052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1905000" y="5410200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4F81BD"/>
                </a:solidFill>
              </a:rPr>
              <a:t>Nothing Fired</a:t>
            </a:r>
            <a:endParaRPr lang="en-US" sz="2400" dirty="0">
              <a:solidFill>
                <a:srgbClr val="4F81BD"/>
              </a:solidFill>
            </a:endParaRPr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35052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4191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V="1">
            <a:off x="4191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 flipH="1">
            <a:off x="3505200" y="5105400"/>
            <a:ext cx="6858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1905000" y="5710535"/>
            <a:ext cx="3810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4"/>
                </a:solidFill>
              </a:rPr>
              <a:t>Working over 3 time units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191000" y="2900065"/>
            <a:ext cx="1143000" cy="45273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1" name="Rectangle 120"/>
          <p:cNvSpPr/>
          <p:nvPr/>
        </p:nvSpPr>
        <p:spPr>
          <a:xfrm>
            <a:off x="5791200" y="1833265"/>
            <a:ext cx="1143000" cy="4527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SAD</a:t>
            </a:r>
            <a:endParaRPr lang="en-US" sz="2400" dirty="0"/>
          </a:p>
        </p:txBody>
      </p:sp>
      <p:sp>
        <p:nvSpPr>
          <p:cNvPr id="122" name="Rectangle 121"/>
          <p:cNvSpPr/>
          <p:nvPr/>
        </p:nvSpPr>
        <p:spPr>
          <a:xfrm>
            <a:off x="5791200" y="1299865"/>
            <a:ext cx="1143000" cy="4527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3" name="Rectangle 122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125" name="Straight Connector 124"/>
          <p:cNvCxnSpPr/>
          <p:nvPr/>
        </p:nvCxnSpPr>
        <p:spPr>
          <a:xfrm flipV="1">
            <a:off x="41910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6" name="Rectangle 125"/>
          <p:cNvSpPr/>
          <p:nvPr/>
        </p:nvSpPr>
        <p:spPr>
          <a:xfrm>
            <a:off x="1905000" y="2895600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cxnSp>
        <p:nvCxnSpPr>
          <p:cNvPr id="127" name="Straight Connector 126"/>
          <p:cNvCxnSpPr/>
          <p:nvPr/>
        </p:nvCxnSpPr>
        <p:spPr>
          <a:xfrm flipV="1">
            <a:off x="5791200" y="12192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Rectangle 127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29" name="Rectangle 128"/>
          <p:cNvSpPr/>
          <p:nvPr/>
        </p:nvSpPr>
        <p:spPr>
          <a:xfrm>
            <a:off x="3505200" y="1299866"/>
            <a:ext cx="22860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30" name="Straight Arrow Connector 129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35" name="TextBox 134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36" name="TextBox 135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37" name="TextBox 136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139" name="TextBox 138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40" name="TextBox 139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41" name="TextBox 140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142" name="Straight Connector 141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57150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V="1">
            <a:off x="57150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1981200" y="1304332"/>
            <a:ext cx="990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>
            <a:off x="1981200" y="1743669"/>
            <a:ext cx="990600" cy="133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/>
          <p:nvPr/>
        </p:nvCxnSpPr>
        <p:spPr>
          <a:xfrm flipV="1">
            <a:off x="3581400" y="1748134"/>
            <a:ext cx="2133600" cy="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V="1">
            <a:off x="3581400" y="1299866"/>
            <a:ext cx="21336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1981200" y="3361732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8" name="Rectangle 157"/>
          <p:cNvSpPr/>
          <p:nvPr/>
        </p:nvSpPr>
        <p:spPr>
          <a:xfrm>
            <a:off x="3505200" y="18332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59" name="Straight Connector 158"/>
          <p:cNvCxnSpPr>
            <a:endCxn id="158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V="1">
            <a:off x="3581400" y="1833265"/>
            <a:ext cx="2133600" cy="44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>
            <a:off x="3581400" y="2286000"/>
            <a:ext cx="2133600" cy="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endCxn id="158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58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/>
          <p:nvPr/>
        </p:nvCxnSpPr>
        <p:spPr>
          <a:xfrm>
            <a:off x="1905000" y="2590800"/>
            <a:ext cx="3886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>
            <a:off x="1905000" y="4191000"/>
            <a:ext cx="22860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/>
          <p:cNvCxnSpPr/>
          <p:nvPr/>
        </p:nvCxnSpPr>
        <p:spPr>
          <a:xfrm flipV="1">
            <a:off x="1905000" y="3655368"/>
            <a:ext cx="2286000" cy="22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/>
          <p:nvPr/>
        </p:nvCxnSpPr>
        <p:spPr>
          <a:xfrm>
            <a:off x="3124200" y="1752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3124200" y="12954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/>
          <p:nvPr/>
        </p:nvCxnSpPr>
        <p:spPr>
          <a:xfrm>
            <a:off x="5715000" y="18288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 flipV="1">
            <a:off x="5715000" y="18288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Curved Connector 130"/>
          <p:cNvCxnSpPr/>
          <p:nvPr/>
        </p:nvCxnSpPr>
        <p:spPr>
          <a:xfrm rot="10800000" flipH="1" flipV="1">
            <a:off x="3505200" y="2059633"/>
            <a:ext cx="685800" cy="1066800"/>
          </a:xfrm>
          <a:prstGeom prst="curvedConnector5">
            <a:avLst>
              <a:gd name="adj1" fmla="val -33333"/>
              <a:gd name="adj2" fmla="val 50000"/>
              <a:gd name="adj3" fmla="val 133333"/>
            </a:avLst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8796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Algorithmic Workload in Model</a:t>
            </a:r>
            <a:endParaRPr lang="en-US" dirty="0"/>
          </a:p>
        </p:txBody>
      </p:sp>
      <p:cxnSp>
        <p:nvCxnSpPr>
          <p:cNvPr id="115" name="Straight Connector 114"/>
          <p:cNvCxnSpPr/>
          <p:nvPr/>
        </p:nvCxnSpPr>
        <p:spPr>
          <a:xfrm>
            <a:off x="46482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2514600" y="5410200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4F81BD"/>
                </a:solidFill>
              </a:rPr>
              <a:t>Nothing Fired</a:t>
            </a:r>
            <a:endParaRPr lang="en-US" sz="2400" dirty="0">
              <a:solidFill>
                <a:srgbClr val="4F81BD"/>
              </a:solidFill>
            </a:endParaRPr>
          </a:p>
        </p:txBody>
      </p:sp>
      <p:cxnSp>
        <p:nvCxnSpPr>
          <p:cNvPr id="119" name="Straight Connector 118"/>
          <p:cNvCxnSpPr/>
          <p:nvPr/>
        </p:nvCxnSpPr>
        <p:spPr>
          <a:xfrm flipV="1">
            <a:off x="46482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/>
        </p:nvCxnSpPr>
        <p:spPr>
          <a:xfrm>
            <a:off x="4191000" y="4724400"/>
            <a:ext cx="0" cy="685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V="1">
            <a:off x="4191000" y="10668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TextBox 131"/>
          <p:cNvSpPr txBox="1"/>
          <p:nvPr/>
        </p:nvSpPr>
        <p:spPr>
          <a:xfrm>
            <a:off x="2514600" y="5710535"/>
            <a:ext cx="3810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4"/>
                </a:solidFill>
              </a:rPr>
              <a:t>Working over 2 time units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648200" y="2900065"/>
            <a:ext cx="1143000" cy="45273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sp>
        <p:nvSpPr>
          <p:cNvPr id="121" name="Rectangle 120"/>
          <p:cNvSpPr/>
          <p:nvPr/>
        </p:nvSpPr>
        <p:spPr>
          <a:xfrm>
            <a:off x="4648200" y="3433465"/>
            <a:ext cx="1143000" cy="45273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sp>
        <p:nvSpPr>
          <p:cNvPr id="122" name="Rectangle 121"/>
          <p:cNvSpPr/>
          <p:nvPr/>
        </p:nvSpPr>
        <p:spPr>
          <a:xfrm>
            <a:off x="5791200" y="1833265"/>
            <a:ext cx="1143000" cy="4527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SAD</a:t>
            </a:r>
            <a:endParaRPr lang="en-US" sz="2400" dirty="0"/>
          </a:p>
        </p:txBody>
      </p:sp>
      <p:sp>
        <p:nvSpPr>
          <p:cNvPr id="123" name="Rectangle 122"/>
          <p:cNvSpPr/>
          <p:nvPr/>
        </p:nvSpPr>
        <p:spPr>
          <a:xfrm>
            <a:off x="5791200" y="1299865"/>
            <a:ext cx="1143000" cy="45273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cxnSp>
        <p:nvCxnSpPr>
          <p:cNvPr id="125" name="Straight Connector 124"/>
          <p:cNvCxnSpPr/>
          <p:nvPr/>
        </p:nvCxnSpPr>
        <p:spPr>
          <a:xfrm flipV="1">
            <a:off x="4648200" y="1219200"/>
            <a:ext cx="0" cy="3657600"/>
          </a:xfrm>
          <a:prstGeom prst="line">
            <a:avLst/>
          </a:prstGeom>
          <a:ln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6" name="Rectangle 125"/>
          <p:cNvSpPr/>
          <p:nvPr/>
        </p:nvSpPr>
        <p:spPr>
          <a:xfrm>
            <a:off x="4191000" y="2895600"/>
            <a:ext cx="4572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7" name="Rectangle 126"/>
          <p:cNvSpPr/>
          <p:nvPr/>
        </p:nvSpPr>
        <p:spPr>
          <a:xfrm>
            <a:off x="3048000" y="1295400"/>
            <a:ext cx="4572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8" name="Rectangle 127"/>
          <p:cNvSpPr/>
          <p:nvPr/>
        </p:nvSpPr>
        <p:spPr>
          <a:xfrm>
            <a:off x="1905000" y="2895600"/>
            <a:ext cx="2286000" cy="45273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cxnSp>
        <p:nvCxnSpPr>
          <p:cNvPr id="129" name="Straight Connector 128"/>
          <p:cNvCxnSpPr/>
          <p:nvPr/>
        </p:nvCxnSpPr>
        <p:spPr>
          <a:xfrm flipV="1">
            <a:off x="5791200" y="1219200"/>
            <a:ext cx="0" cy="3657600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0" name="Rectangle 129"/>
          <p:cNvSpPr/>
          <p:nvPr/>
        </p:nvSpPr>
        <p:spPr>
          <a:xfrm>
            <a:off x="1905000" y="1295400"/>
            <a:ext cx="1143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IDLE</a:t>
            </a:r>
            <a:endParaRPr lang="en-US" sz="2400" dirty="0"/>
          </a:p>
        </p:txBody>
      </p:sp>
      <p:sp>
        <p:nvSpPr>
          <p:cNvPr id="131" name="Rectangle 130"/>
          <p:cNvSpPr/>
          <p:nvPr/>
        </p:nvSpPr>
        <p:spPr>
          <a:xfrm>
            <a:off x="3505200" y="1299866"/>
            <a:ext cx="2286000" cy="452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33" name="Straight Arrow Connector 132"/>
          <p:cNvCxnSpPr/>
          <p:nvPr/>
        </p:nvCxnSpPr>
        <p:spPr>
          <a:xfrm>
            <a:off x="1905000" y="4572000"/>
            <a:ext cx="59436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1905000" y="1295400"/>
            <a:ext cx="0" cy="3276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381000" y="33483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</a:t>
            </a:r>
            <a:endParaRPr lang="en-US" sz="2400" dirty="0"/>
          </a:p>
        </p:txBody>
      </p:sp>
      <p:sp>
        <p:nvSpPr>
          <p:cNvPr id="136" name="TextBox 135"/>
          <p:cNvSpPr txBox="1"/>
          <p:nvPr/>
        </p:nvSpPr>
        <p:spPr>
          <a:xfrm>
            <a:off x="457200" y="1748135"/>
            <a:ext cx="794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Bob</a:t>
            </a:r>
            <a:endParaRPr lang="en-US" sz="2400" dirty="0"/>
          </a:p>
        </p:txBody>
      </p:sp>
      <p:sp>
        <p:nvSpPr>
          <p:cNvPr id="137" name="TextBox 136"/>
          <p:cNvSpPr txBox="1"/>
          <p:nvPr/>
        </p:nvSpPr>
        <p:spPr>
          <a:xfrm>
            <a:off x="1262655" y="38817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1262655" y="33528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39" name="TextBox 138"/>
          <p:cNvSpPr txBox="1"/>
          <p:nvPr/>
        </p:nvSpPr>
        <p:spPr>
          <a:xfrm>
            <a:off x="1295400" y="2895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sp>
        <p:nvSpPr>
          <p:cNvPr id="140" name="TextBox 139"/>
          <p:cNvSpPr txBox="1"/>
          <p:nvPr/>
        </p:nvSpPr>
        <p:spPr>
          <a:xfrm>
            <a:off x="1273365" y="2281535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 smtClean="0"/>
              <a:t>A</a:t>
            </a:r>
            <a:r>
              <a:rPr lang="en-US" sz="2400" baseline="-25000" dirty="0" err="1" smtClean="0"/>
              <a:t>o</a:t>
            </a:r>
            <a:endParaRPr lang="en-US" sz="2400" baseline="-25000" dirty="0"/>
          </a:p>
        </p:txBody>
      </p:sp>
      <p:sp>
        <p:nvSpPr>
          <p:cNvPr id="141" name="TextBox 140"/>
          <p:cNvSpPr txBox="1"/>
          <p:nvPr/>
        </p:nvSpPr>
        <p:spPr>
          <a:xfrm>
            <a:off x="1273365" y="17526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</a:t>
            </a:r>
            <a:r>
              <a:rPr lang="en-US" sz="2400" baseline="-25000" dirty="0" smtClean="0"/>
              <a:t>o</a:t>
            </a:r>
            <a:endParaRPr lang="en-US" sz="2400" baseline="-25000" dirty="0"/>
          </a:p>
        </p:txBody>
      </p:sp>
      <p:sp>
        <p:nvSpPr>
          <p:cNvPr id="142" name="TextBox 141"/>
          <p:cNvSpPr txBox="1"/>
          <p:nvPr/>
        </p:nvSpPr>
        <p:spPr>
          <a:xfrm>
            <a:off x="1306110" y="1295400"/>
            <a:ext cx="5226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PS</a:t>
            </a:r>
            <a:endParaRPr lang="en-US" sz="2400" dirty="0"/>
          </a:p>
        </p:txBody>
      </p:sp>
      <p:cxnSp>
        <p:nvCxnSpPr>
          <p:cNvPr id="143" name="Straight Connector 142"/>
          <p:cNvCxnSpPr/>
          <p:nvPr/>
        </p:nvCxnSpPr>
        <p:spPr>
          <a:xfrm>
            <a:off x="6477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>
            <a:off x="6705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6934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7162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7391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7620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34290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flipV="1">
            <a:off x="34290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>
            <a:off x="5715000" y="12954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5715000" y="12954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V="1">
            <a:off x="1981200" y="1295400"/>
            <a:ext cx="990600" cy="893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/>
          <p:nvPr/>
        </p:nvCxnSpPr>
        <p:spPr>
          <a:xfrm>
            <a:off x="1981200" y="1743669"/>
            <a:ext cx="990600" cy="1339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V="1">
            <a:off x="3581400" y="1748134"/>
            <a:ext cx="2133600" cy="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flipV="1">
            <a:off x="3581400" y="1299866"/>
            <a:ext cx="2133600" cy="44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1981200" y="2886668"/>
            <a:ext cx="2133600" cy="267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1981200" y="3361732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9" name="Rectangle 158"/>
          <p:cNvSpPr/>
          <p:nvPr/>
        </p:nvSpPr>
        <p:spPr>
          <a:xfrm>
            <a:off x="3505200" y="1833265"/>
            <a:ext cx="2286000" cy="4527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WAVE</a:t>
            </a:r>
            <a:endParaRPr lang="en-US" sz="2400" dirty="0"/>
          </a:p>
        </p:txBody>
      </p:sp>
      <p:cxnSp>
        <p:nvCxnSpPr>
          <p:cNvPr id="160" name="Straight Connector 159"/>
          <p:cNvCxnSpPr>
            <a:endCxn id="159" idx="1"/>
          </p:cNvCxnSpPr>
          <p:nvPr/>
        </p:nvCxnSpPr>
        <p:spPr>
          <a:xfrm>
            <a:off x="1905000" y="2057400"/>
            <a:ext cx="1600200" cy="22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V="1">
            <a:off x="3581400" y="1833265"/>
            <a:ext cx="2133600" cy="44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3581400" y="2286000"/>
            <a:ext cx="2133600" cy="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endCxn id="159" idx="1"/>
          </p:cNvCxnSpPr>
          <p:nvPr/>
        </p:nvCxnSpPr>
        <p:spPr>
          <a:xfrm flipH="1" flipV="1">
            <a:off x="3505200" y="2059633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>
            <a:stCxn id="159" idx="1"/>
          </p:cNvCxnSpPr>
          <p:nvPr/>
        </p:nvCxnSpPr>
        <p:spPr>
          <a:xfrm flipV="1">
            <a:off x="3505200" y="18332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 flipH="1" flipV="1">
            <a:off x="1905000" y="15262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 flipV="1">
            <a:off x="1905000" y="12998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 flipH="1" flipV="1">
            <a:off x="1905000" y="3126433"/>
            <a:ext cx="76200" cy="2263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/>
          <p:nvPr/>
        </p:nvCxnSpPr>
        <p:spPr>
          <a:xfrm flipV="1">
            <a:off x="1905000" y="2900065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>
            <a:off x="1905000" y="2590800"/>
            <a:ext cx="3886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>
            <a:off x="5105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/>
          <p:nvPr/>
        </p:nvCxnSpPr>
        <p:spPr>
          <a:xfrm>
            <a:off x="5334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>
            <a:off x="5562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5791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/>
          <p:nvPr/>
        </p:nvCxnSpPr>
        <p:spPr>
          <a:xfrm>
            <a:off x="6019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>
            <a:off x="6248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>
            <a:off x="3733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>
            <a:off x="3962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4191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>
            <a:off x="4419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4648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4876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>
            <a:off x="2362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25908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28194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>
            <a:off x="3048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>
          <a:xfrm>
            <a:off x="3276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>
            <a:off x="35052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>
            <a:off x="19050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>
            <a:off x="2133600" y="4495800"/>
            <a:ext cx="0" cy="2286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/>
          <p:cNvCxnSpPr/>
          <p:nvPr/>
        </p:nvCxnSpPr>
        <p:spPr>
          <a:xfrm>
            <a:off x="1905000" y="4191000"/>
            <a:ext cx="27432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/>
          <p:nvPr/>
        </p:nvCxnSpPr>
        <p:spPr>
          <a:xfrm>
            <a:off x="1905000" y="3657600"/>
            <a:ext cx="2743200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/>
          <p:nvPr/>
        </p:nvCxnSpPr>
        <p:spPr>
          <a:xfrm>
            <a:off x="2971800" y="1299866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 flipV="1">
            <a:off x="2971800" y="1299866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>
            <a:off x="41148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/>
          <p:nvPr/>
        </p:nvCxnSpPr>
        <p:spPr>
          <a:xfrm flipV="1">
            <a:off x="41148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>
            <a:off x="4572000" y="28956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/>
          <p:nvPr/>
        </p:nvCxnSpPr>
        <p:spPr>
          <a:xfrm flipV="1">
            <a:off x="4572000" y="28956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>
            <a:off x="3124200" y="1304332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/>
          <p:nvPr/>
        </p:nvCxnSpPr>
        <p:spPr>
          <a:xfrm>
            <a:off x="3124200" y="1752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4267200" y="28956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/>
          <p:nvPr/>
        </p:nvCxnSpPr>
        <p:spPr>
          <a:xfrm>
            <a:off x="4267200" y="3352800"/>
            <a:ext cx="3048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 flipH="1" flipV="1">
            <a:off x="4648200" y="3659832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/>
          <p:nvPr/>
        </p:nvCxnSpPr>
        <p:spPr>
          <a:xfrm flipV="1">
            <a:off x="4648200" y="3433464"/>
            <a:ext cx="76200" cy="22636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>
            <a:off x="5715000" y="1828800"/>
            <a:ext cx="152400" cy="4482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/>
          <p:nvPr/>
        </p:nvCxnSpPr>
        <p:spPr>
          <a:xfrm flipV="1">
            <a:off x="5715000" y="1828800"/>
            <a:ext cx="15240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0887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Resolving Non-determinism</a:t>
            </a:r>
            <a:endParaRPr lang="en-US" dirty="0"/>
          </a:p>
        </p:txBody>
      </p:sp>
      <p:sp>
        <p:nvSpPr>
          <p:cNvPr id="52" name="Isosceles Triangle 51"/>
          <p:cNvSpPr/>
          <p:nvPr/>
        </p:nvSpPr>
        <p:spPr>
          <a:xfrm>
            <a:off x="2857059" y="2309611"/>
            <a:ext cx="1990097" cy="1680387"/>
          </a:xfrm>
          <a:prstGeom prst="triangle">
            <a:avLst/>
          </a:prstGeom>
          <a:noFill/>
          <a:ln w="76200" cap="sq" cmpd="sng">
            <a:solidFill>
              <a:schemeClr val="tx1"/>
            </a:solidFill>
            <a:miter lim="800000"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Straight Connector 52"/>
          <p:cNvCxnSpPr>
            <a:stCxn id="52" idx="4"/>
            <a:endCxn id="64" idx="4"/>
          </p:cNvCxnSpPr>
          <p:nvPr/>
        </p:nvCxnSpPr>
        <p:spPr>
          <a:xfrm>
            <a:off x="4847156" y="3989997"/>
            <a:ext cx="1945665" cy="986602"/>
          </a:xfrm>
          <a:prstGeom prst="line">
            <a:avLst/>
          </a:prstGeom>
          <a:ln w="76200" cmpd="sng"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52" idx="2"/>
            <a:endCxn id="64" idx="2"/>
          </p:cNvCxnSpPr>
          <p:nvPr/>
        </p:nvCxnSpPr>
        <p:spPr>
          <a:xfrm>
            <a:off x="2857059" y="3989997"/>
            <a:ext cx="1945665" cy="986602"/>
          </a:xfrm>
          <a:prstGeom prst="line">
            <a:avLst/>
          </a:prstGeom>
          <a:ln w="76200" cmpd="sng"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1603570" y="4265888"/>
            <a:ext cx="2224601" cy="1360929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3828170" y="1629085"/>
            <a:ext cx="2720487" cy="2636804"/>
          </a:xfrm>
          <a:prstGeom prst="line">
            <a:avLst/>
          </a:prstGeom>
          <a:ln w="38100" cmpd="sng"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3828170" y="1629085"/>
            <a:ext cx="3629612" cy="2636805"/>
          </a:xfrm>
          <a:prstGeom prst="line">
            <a:avLst/>
          </a:prstGeom>
          <a:ln w="38100" cmpd="sng"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3828170" y="2126346"/>
            <a:ext cx="4193380" cy="2139541"/>
          </a:xfrm>
          <a:prstGeom prst="line">
            <a:avLst/>
          </a:prstGeom>
          <a:ln w="38100" cmpd="sng">
            <a:solidFill>
              <a:srgbClr val="00009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3828170" y="1694513"/>
            <a:ext cx="4193380" cy="2571376"/>
          </a:xfrm>
          <a:prstGeom prst="line">
            <a:avLst/>
          </a:prstGeom>
          <a:ln w="38100" cmpd="sng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3828170" y="1629085"/>
            <a:ext cx="3099289" cy="2636803"/>
          </a:xfrm>
          <a:prstGeom prst="line">
            <a:avLst/>
          </a:prstGeom>
          <a:ln w="38100" cmpd="sng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V="1">
            <a:off x="3828170" y="1629085"/>
            <a:ext cx="2431220" cy="2636803"/>
          </a:xfrm>
          <a:prstGeom prst="line">
            <a:avLst/>
          </a:prstGeom>
          <a:ln w="3810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V="1">
            <a:off x="3828170" y="2584351"/>
            <a:ext cx="4193380" cy="1681536"/>
          </a:xfrm>
          <a:prstGeom prst="line">
            <a:avLst/>
          </a:prstGeom>
          <a:ln w="38100" cmpd="sng"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52" idx="0"/>
            <a:endCxn id="64" idx="0"/>
          </p:cNvCxnSpPr>
          <p:nvPr/>
        </p:nvCxnSpPr>
        <p:spPr>
          <a:xfrm>
            <a:off x="3852108" y="2309611"/>
            <a:ext cx="1945665" cy="986602"/>
          </a:xfrm>
          <a:prstGeom prst="line">
            <a:avLst/>
          </a:prstGeom>
          <a:ln w="76200" cmpd="sng"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Isosceles Triangle 63"/>
          <p:cNvSpPr/>
          <p:nvPr/>
        </p:nvSpPr>
        <p:spPr>
          <a:xfrm>
            <a:off x="4802724" y="3296213"/>
            <a:ext cx="1990097" cy="1680387"/>
          </a:xfrm>
          <a:prstGeom prst="triangle">
            <a:avLst/>
          </a:prstGeom>
          <a:noFill/>
          <a:ln w="76200" cap="sq" cmpd="sng">
            <a:solidFill>
              <a:schemeClr val="tx1"/>
            </a:solidFill>
            <a:miter lim="800000"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152400" y="5486401"/>
            <a:ext cx="3498752" cy="461665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18415" cmpd="sng">
                  <a:solidFill>
                    <a:schemeClr val="bg1"/>
                  </a:solidFill>
                  <a:prstDash val="solid"/>
                </a:ln>
                <a:solidFill>
                  <a:schemeClr val="bg2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Non-Deterministic Model</a:t>
            </a:r>
            <a:endParaRPr lang="en-US" sz="2400" dirty="0">
              <a:ln w="18415" cmpd="sng">
                <a:solidFill>
                  <a:schemeClr val="bg1"/>
                </a:solidFill>
                <a:prstDash val="solid"/>
              </a:ln>
              <a:solidFill>
                <a:schemeClr val="bg2">
                  <a:lumMod val="75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5943600" y="1253266"/>
            <a:ext cx="2514600" cy="461665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C4BD97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Many Executions</a:t>
            </a:r>
            <a:endParaRPr lang="en-US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C4BD97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648200" y="4207001"/>
            <a:ext cx="2181710" cy="461665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C4BD97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Java Pathfinder</a:t>
            </a:r>
            <a:endParaRPr lang="en-US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C4BD97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972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5943600" y="3424535"/>
            <a:ext cx="1676400" cy="457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419600" y="1824335"/>
            <a:ext cx="1524000" cy="2057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2667000" y="2662535"/>
            <a:ext cx="1752600" cy="1219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Workload Extremes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667000" y="1748135"/>
            <a:ext cx="0" cy="25146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362200" y="3881735"/>
            <a:ext cx="5562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667000" y="2662535"/>
            <a:ext cx="1752600" cy="446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419600" y="1824335"/>
            <a:ext cx="0" cy="8382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4419600" y="1824335"/>
            <a:ext cx="15240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5943600" y="3424535"/>
            <a:ext cx="16764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419600" y="39579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Time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228600" y="2205335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Instantaneous</a:t>
            </a:r>
          </a:p>
          <a:p>
            <a:pPr algn="ctr"/>
            <a:r>
              <a:rPr lang="en-US" sz="2400" dirty="0" smtClean="0"/>
              <a:t>Workload</a:t>
            </a:r>
            <a:endParaRPr lang="en-US" sz="2400" dirty="0"/>
          </a:p>
        </p:txBody>
      </p:sp>
      <p:cxnSp>
        <p:nvCxnSpPr>
          <p:cNvPr id="36" name="Straight Connector 35"/>
          <p:cNvCxnSpPr/>
          <p:nvPr/>
        </p:nvCxnSpPr>
        <p:spPr>
          <a:xfrm>
            <a:off x="5943600" y="1824335"/>
            <a:ext cx="0" cy="16002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971800" y="2967335"/>
            <a:ext cx="289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Cumulative Workload</a:t>
            </a:r>
            <a:endParaRPr lang="en-US" sz="2400" dirty="0"/>
          </a:p>
        </p:txBody>
      </p:sp>
      <p:sp>
        <p:nvSpPr>
          <p:cNvPr id="43" name="TextBox 42"/>
          <p:cNvSpPr txBox="1"/>
          <p:nvPr/>
        </p:nvSpPr>
        <p:spPr>
          <a:xfrm>
            <a:off x="609600" y="5105400"/>
            <a:ext cx="8077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Find Paths that Max/Min Cumulative Workload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25747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obAliceAggregat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95400"/>
            <a:ext cx="8915400" cy="48196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Bob and Alice Individual Workloads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676400" y="1422737"/>
            <a:ext cx="1447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Bob</a:t>
            </a:r>
          </a:p>
          <a:p>
            <a:r>
              <a:rPr lang="en-US" sz="2000" dirty="0" smtClean="0"/>
              <a:t>Alice</a:t>
            </a:r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2438400" y="1975187"/>
            <a:ext cx="17526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2438400" y="1670387"/>
            <a:ext cx="17526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47800" y="271093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Waving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286000" y="3124200"/>
            <a:ext cx="1524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648200" y="16764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Hello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715000" y="2057400"/>
            <a:ext cx="1524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819400" y="24384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Sad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657600" y="2819400"/>
            <a:ext cx="1524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371600" y="2971800"/>
            <a:ext cx="6934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/>
              <a:t>Replace with new plots!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307925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domel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90133" y="609600"/>
            <a:ext cx="2334067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 err="1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WiSAR</a:t>
            </a:r>
            <a:endParaRPr lang="en-US" sz="6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08974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WiSAR</a:t>
            </a:r>
            <a:r>
              <a:rPr lang="en-US" dirty="0" smtClean="0"/>
              <a:t> Team Graph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533400" y="3733800"/>
            <a:ext cx="762000" cy="21631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 smtClean="0"/>
              <a:t>Incident Commander</a:t>
            </a:r>
            <a:endParaRPr lang="en-US" sz="2400" dirty="0"/>
          </a:p>
        </p:txBody>
      </p:sp>
      <p:sp>
        <p:nvSpPr>
          <p:cNvPr id="118" name="Rectangle 117"/>
          <p:cNvSpPr/>
          <p:nvPr/>
        </p:nvSpPr>
        <p:spPr>
          <a:xfrm>
            <a:off x="5867400" y="1905000"/>
            <a:ext cx="1524000" cy="131966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Payload</a:t>
            </a:r>
          </a:p>
          <a:p>
            <a:pPr algn="ctr"/>
            <a:r>
              <a:rPr lang="en-US" sz="2400" dirty="0" smtClean="0"/>
              <a:t>GUI</a:t>
            </a:r>
            <a:endParaRPr lang="en-US" sz="2400" dirty="0"/>
          </a:p>
        </p:txBody>
      </p:sp>
      <p:sp>
        <p:nvSpPr>
          <p:cNvPr id="120" name="Rectangle 119"/>
          <p:cNvSpPr/>
          <p:nvPr/>
        </p:nvSpPr>
        <p:spPr>
          <a:xfrm>
            <a:off x="7924800" y="1905000"/>
            <a:ext cx="762000" cy="3962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 smtClean="0"/>
              <a:t>UAV</a:t>
            </a:r>
            <a:endParaRPr lang="en-US" sz="2400" dirty="0"/>
          </a:p>
        </p:txBody>
      </p:sp>
      <p:sp>
        <p:nvSpPr>
          <p:cNvPr id="121" name="Rectangle 120"/>
          <p:cNvSpPr/>
          <p:nvPr/>
        </p:nvSpPr>
        <p:spPr>
          <a:xfrm>
            <a:off x="3810000" y="1676400"/>
            <a:ext cx="1515068" cy="1040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Payload Operator</a:t>
            </a:r>
            <a:endParaRPr lang="en-US" sz="2400" dirty="0"/>
          </a:p>
        </p:txBody>
      </p:sp>
      <p:sp>
        <p:nvSpPr>
          <p:cNvPr id="122" name="Rectangle 121"/>
          <p:cNvSpPr/>
          <p:nvPr/>
        </p:nvSpPr>
        <p:spPr>
          <a:xfrm>
            <a:off x="3810000" y="4800600"/>
            <a:ext cx="1515068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UAV Operator</a:t>
            </a:r>
            <a:endParaRPr lang="en-US" sz="2400" dirty="0"/>
          </a:p>
        </p:txBody>
      </p:sp>
      <p:sp>
        <p:nvSpPr>
          <p:cNvPr id="123" name="Rectangle 122"/>
          <p:cNvSpPr/>
          <p:nvPr/>
        </p:nvSpPr>
        <p:spPr>
          <a:xfrm>
            <a:off x="1828800" y="1702369"/>
            <a:ext cx="1447800" cy="41945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Mission Manager</a:t>
            </a:r>
            <a:endParaRPr lang="en-US" sz="2400" dirty="0"/>
          </a:p>
        </p:txBody>
      </p:sp>
      <p:sp>
        <p:nvSpPr>
          <p:cNvPr id="93" name="Rectangle 92"/>
          <p:cNvSpPr/>
          <p:nvPr/>
        </p:nvSpPr>
        <p:spPr>
          <a:xfrm>
            <a:off x="5867400" y="4267201"/>
            <a:ext cx="1524000" cy="12954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Operator</a:t>
            </a:r>
          </a:p>
          <a:p>
            <a:pPr algn="ctr"/>
            <a:r>
              <a:rPr lang="en-US" sz="2400" dirty="0" smtClean="0"/>
              <a:t>GUI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325068" y="5715000"/>
            <a:ext cx="25997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325068" y="4876800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H="1">
            <a:off x="5334000" y="5181600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5334000" y="5486400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5334000" y="446405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sp>
        <p:nvSpPr>
          <p:cNvPr id="100" name="TextBox 99"/>
          <p:cNvSpPr txBox="1"/>
          <p:nvPr/>
        </p:nvSpPr>
        <p:spPr>
          <a:xfrm>
            <a:off x="5334000" y="47961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01" name="TextBox 100"/>
          <p:cNvSpPr txBox="1"/>
          <p:nvPr/>
        </p:nvSpPr>
        <p:spPr>
          <a:xfrm>
            <a:off x="5334000" y="51009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</a:t>
            </a:r>
            <a:endParaRPr lang="en-US" sz="2400" dirty="0"/>
          </a:p>
        </p:txBody>
      </p:sp>
      <p:sp>
        <p:nvSpPr>
          <p:cNvPr id="102" name="TextBox 101"/>
          <p:cNvSpPr txBox="1"/>
          <p:nvPr/>
        </p:nvSpPr>
        <p:spPr>
          <a:xfrm>
            <a:off x="6324600" y="56343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cxnSp>
        <p:nvCxnSpPr>
          <p:cNvPr id="103" name="Straight Arrow Connector 102"/>
          <p:cNvCxnSpPr/>
          <p:nvPr/>
        </p:nvCxnSpPr>
        <p:spPr>
          <a:xfrm flipH="1">
            <a:off x="7391400" y="5105400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7391400" y="47199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</a:t>
            </a:r>
            <a:endParaRPr lang="en-US" sz="2400" dirty="0"/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5334000" y="1985665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H="1">
            <a:off x="5342932" y="22904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>
            <a:off x="5342932" y="25952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5342932" y="19050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09" name="TextBox 108"/>
          <p:cNvSpPr txBox="1"/>
          <p:nvPr/>
        </p:nvSpPr>
        <p:spPr>
          <a:xfrm>
            <a:off x="5342932" y="22098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</a:t>
            </a:r>
            <a:endParaRPr lang="en-US" sz="2400" dirty="0"/>
          </a:p>
        </p:txBody>
      </p:sp>
      <p:sp>
        <p:nvSpPr>
          <p:cNvPr id="110" name="TextBox 109"/>
          <p:cNvSpPr txBox="1"/>
          <p:nvPr/>
        </p:nvSpPr>
        <p:spPr>
          <a:xfrm>
            <a:off x="5334000" y="16002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cxnSp>
        <p:nvCxnSpPr>
          <p:cNvPr id="111" name="Straight Arrow Connector 110"/>
          <p:cNvCxnSpPr/>
          <p:nvPr/>
        </p:nvCxnSpPr>
        <p:spPr>
          <a:xfrm flipH="1">
            <a:off x="7391400" y="22904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7391400" y="19050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</a:t>
            </a:r>
            <a:endParaRPr lang="en-US" sz="2400" dirty="0"/>
          </a:p>
        </p:txBody>
      </p:sp>
      <p:cxnSp>
        <p:nvCxnSpPr>
          <p:cNvPr id="113" name="Straight Arrow Connector 112"/>
          <p:cNvCxnSpPr/>
          <p:nvPr/>
        </p:nvCxnSpPr>
        <p:spPr>
          <a:xfrm>
            <a:off x="3276600" y="3124200"/>
            <a:ext cx="25908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4267200" y="27387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cxnSp>
        <p:nvCxnSpPr>
          <p:cNvPr id="115" name="Straight Arrow Connector 114"/>
          <p:cNvCxnSpPr/>
          <p:nvPr/>
        </p:nvCxnSpPr>
        <p:spPr>
          <a:xfrm>
            <a:off x="3267668" y="2061865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 flipH="1">
            <a:off x="3276600" y="23666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3276600" y="19812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24" name="TextBox 123"/>
          <p:cNvSpPr txBox="1"/>
          <p:nvPr/>
        </p:nvSpPr>
        <p:spPr>
          <a:xfrm>
            <a:off x="3267668" y="16764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cxnSp>
        <p:nvCxnSpPr>
          <p:cNvPr id="125" name="Straight Arrow Connector 124"/>
          <p:cNvCxnSpPr/>
          <p:nvPr/>
        </p:nvCxnSpPr>
        <p:spPr>
          <a:xfrm>
            <a:off x="3276600" y="5186065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 flipH="1">
            <a:off x="3285532" y="54908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3285532" y="51054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28" name="TextBox 127"/>
          <p:cNvSpPr txBox="1"/>
          <p:nvPr/>
        </p:nvSpPr>
        <p:spPr>
          <a:xfrm>
            <a:off x="3276600" y="48006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cxnSp>
        <p:nvCxnSpPr>
          <p:cNvPr id="129" name="Straight Arrow Connector 128"/>
          <p:cNvCxnSpPr/>
          <p:nvPr/>
        </p:nvCxnSpPr>
        <p:spPr>
          <a:xfrm>
            <a:off x="1295400" y="5186065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 flipH="1">
            <a:off x="1304332" y="54908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1304332" y="51054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32" name="TextBox 131"/>
          <p:cNvSpPr txBox="1"/>
          <p:nvPr/>
        </p:nvSpPr>
        <p:spPr>
          <a:xfrm>
            <a:off x="1295400" y="48006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sp>
        <p:nvSpPr>
          <p:cNvPr id="133" name="Rectangle 132"/>
          <p:cNvSpPr/>
          <p:nvPr/>
        </p:nvSpPr>
        <p:spPr>
          <a:xfrm>
            <a:off x="533400" y="1676400"/>
            <a:ext cx="762000" cy="16002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 smtClean="0"/>
              <a:t>Events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stCxn id="133" idx="2"/>
            <a:endCxn id="75" idx="0"/>
          </p:cNvCxnSpPr>
          <p:nvPr/>
        </p:nvCxnSpPr>
        <p:spPr>
          <a:xfrm>
            <a:off x="914400" y="3276600"/>
            <a:ext cx="0" cy="45720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02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/>
          <p:cNvSpPr>
            <a:spLocks noGrp="1"/>
          </p:cNvSpPr>
          <p:nvPr>
            <p:ph idx="4294967295"/>
          </p:nvPr>
        </p:nvSpPr>
        <p:spPr>
          <a:xfrm>
            <a:off x="533400" y="2285999"/>
            <a:ext cx="8229600" cy="198120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How can we reduce the number of operators and manage workload through better interfaces and increased autonomy?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37794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867400" y="1219200"/>
            <a:ext cx="2819400" cy="4876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WiSAR</a:t>
            </a:r>
            <a:r>
              <a:rPr lang="en-US" dirty="0" smtClean="0"/>
              <a:t> Team Graph</a:t>
            </a:r>
            <a:endParaRPr lang="en-US" dirty="0"/>
          </a:p>
        </p:txBody>
      </p:sp>
      <p:sp>
        <p:nvSpPr>
          <p:cNvPr id="75" name="Rectangle 74"/>
          <p:cNvSpPr/>
          <p:nvPr/>
        </p:nvSpPr>
        <p:spPr>
          <a:xfrm>
            <a:off x="533400" y="3733800"/>
            <a:ext cx="762000" cy="216311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 smtClean="0"/>
              <a:t>Incident Commander</a:t>
            </a:r>
            <a:endParaRPr lang="en-US" sz="2400" dirty="0"/>
          </a:p>
        </p:txBody>
      </p:sp>
      <p:sp>
        <p:nvSpPr>
          <p:cNvPr id="118" name="Rectangle 117"/>
          <p:cNvSpPr/>
          <p:nvPr/>
        </p:nvSpPr>
        <p:spPr>
          <a:xfrm>
            <a:off x="5867400" y="1905000"/>
            <a:ext cx="1524000" cy="131966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Payload</a:t>
            </a:r>
          </a:p>
          <a:p>
            <a:pPr algn="ctr"/>
            <a:r>
              <a:rPr lang="en-US" sz="2400" dirty="0" smtClean="0"/>
              <a:t>GUI</a:t>
            </a:r>
            <a:endParaRPr lang="en-US" sz="2400" dirty="0"/>
          </a:p>
        </p:txBody>
      </p:sp>
      <p:sp>
        <p:nvSpPr>
          <p:cNvPr id="120" name="Rectangle 119"/>
          <p:cNvSpPr/>
          <p:nvPr/>
        </p:nvSpPr>
        <p:spPr>
          <a:xfrm>
            <a:off x="7924800" y="1905000"/>
            <a:ext cx="762000" cy="39624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 smtClean="0"/>
              <a:t>UAV</a:t>
            </a:r>
            <a:endParaRPr lang="en-US" sz="2400" dirty="0"/>
          </a:p>
        </p:txBody>
      </p:sp>
      <p:sp>
        <p:nvSpPr>
          <p:cNvPr id="121" name="Rectangle 120"/>
          <p:cNvSpPr/>
          <p:nvPr/>
        </p:nvSpPr>
        <p:spPr>
          <a:xfrm>
            <a:off x="3810000" y="1676400"/>
            <a:ext cx="1515068" cy="10408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Payload Operator</a:t>
            </a:r>
            <a:endParaRPr lang="en-US" sz="2400" dirty="0"/>
          </a:p>
        </p:txBody>
      </p:sp>
      <p:sp>
        <p:nvSpPr>
          <p:cNvPr id="122" name="Rectangle 121"/>
          <p:cNvSpPr/>
          <p:nvPr/>
        </p:nvSpPr>
        <p:spPr>
          <a:xfrm>
            <a:off x="3810000" y="4800600"/>
            <a:ext cx="1515068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UAV Operator</a:t>
            </a:r>
            <a:endParaRPr lang="en-US" sz="2400" dirty="0"/>
          </a:p>
        </p:txBody>
      </p:sp>
      <p:sp>
        <p:nvSpPr>
          <p:cNvPr id="123" name="Rectangle 122"/>
          <p:cNvSpPr/>
          <p:nvPr/>
        </p:nvSpPr>
        <p:spPr>
          <a:xfrm>
            <a:off x="1828800" y="1702369"/>
            <a:ext cx="1447800" cy="41945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Mission Manager</a:t>
            </a:r>
            <a:endParaRPr lang="en-US" sz="2400" dirty="0"/>
          </a:p>
        </p:txBody>
      </p:sp>
      <p:sp>
        <p:nvSpPr>
          <p:cNvPr id="93" name="Rectangle 92"/>
          <p:cNvSpPr/>
          <p:nvPr/>
        </p:nvSpPr>
        <p:spPr>
          <a:xfrm>
            <a:off x="5867400" y="4267201"/>
            <a:ext cx="1524000" cy="12954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400" dirty="0" smtClean="0"/>
              <a:t>Operator</a:t>
            </a:r>
          </a:p>
          <a:p>
            <a:pPr algn="ctr"/>
            <a:r>
              <a:rPr lang="en-US" sz="2400" dirty="0" smtClean="0"/>
              <a:t>GUI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5325068" y="5715000"/>
            <a:ext cx="25997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325068" y="4876800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H="1">
            <a:off x="5334000" y="5181600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5334000" y="5486400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5334000" y="446405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sp>
        <p:nvSpPr>
          <p:cNvPr id="100" name="TextBox 99"/>
          <p:cNvSpPr txBox="1"/>
          <p:nvPr/>
        </p:nvSpPr>
        <p:spPr>
          <a:xfrm>
            <a:off x="5334000" y="47961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01" name="TextBox 100"/>
          <p:cNvSpPr txBox="1"/>
          <p:nvPr/>
        </p:nvSpPr>
        <p:spPr>
          <a:xfrm>
            <a:off x="5334000" y="51009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</a:t>
            </a:r>
            <a:endParaRPr lang="en-US" sz="2400" dirty="0"/>
          </a:p>
        </p:txBody>
      </p:sp>
      <p:cxnSp>
        <p:nvCxnSpPr>
          <p:cNvPr id="103" name="Straight Arrow Connector 102"/>
          <p:cNvCxnSpPr/>
          <p:nvPr/>
        </p:nvCxnSpPr>
        <p:spPr>
          <a:xfrm flipH="1">
            <a:off x="7391400" y="5105400"/>
            <a:ext cx="533400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7391400" y="4719935"/>
            <a:ext cx="533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</a:t>
            </a:r>
            <a:endParaRPr lang="en-US" sz="2400" dirty="0"/>
          </a:p>
        </p:txBody>
      </p:sp>
      <p:cxnSp>
        <p:nvCxnSpPr>
          <p:cNvPr id="105" name="Straight Arrow Connector 104"/>
          <p:cNvCxnSpPr/>
          <p:nvPr/>
        </p:nvCxnSpPr>
        <p:spPr>
          <a:xfrm>
            <a:off x="5334000" y="1985665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H="1">
            <a:off x="5342932" y="22904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>
            <a:off x="5342932" y="25952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5342932" y="19050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09" name="TextBox 108"/>
          <p:cNvSpPr txBox="1"/>
          <p:nvPr/>
        </p:nvSpPr>
        <p:spPr>
          <a:xfrm>
            <a:off x="5342932" y="22098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I</a:t>
            </a:r>
            <a:endParaRPr lang="en-US" sz="2400" dirty="0"/>
          </a:p>
        </p:txBody>
      </p:sp>
      <p:sp>
        <p:nvSpPr>
          <p:cNvPr id="110" name="TextBox 109"/>
          <p:cNvSpPr txBox="1"/>
          <p:nvPr/>
        </p:nvSpPr>
        <p:spPr>
          <a:xfrm>
            <a:off x="5334000" y="16002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cxnSp>
        <p:nvCxnSpPr>
          <p:cNvPr id="111" name="Straight Arrow Connector 110"/>
          <p:cNvCxnSpPr/>
          <p:nvPr/>
        </p:nvCxnSpPr>
        <p:spPr>
          <a:xfrm flipH="1">
            <a:off x="7391400" y="2290465"/>
            <a:ext cx="533400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7391400" y="1905000"/>
            <a:ext cx="533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D</a:t>
            </a:r>
            <a:endParaRPr lang="en-US" sz="2400" dirty="0"/>
          </a:p>
        </p:txBody>
      </p:sp>
      <p:cxnSp>
        <p:nvCxnSpPr>
          <p:cNvPr id="113" name="Straight Arrow Connector 112"/>
          <p:cNvCxnSpPr/>
          <p:nvPr/>
        </p:nvCxnSpPr>
        <p:spPr>
          <a:xfrm>
            <a:off x="3276600" y="3124200"/>
            <a:ext cx="25908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4267200" y="27387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cxnSp>
        <p:nvCxnSpPr>
          <p:cNvPr id="115" name="Straight Arrow Connector 114"/>
          <p:cNvCxnSpPr/>
          <p:nvPr/>
        </p:nvCxnSpPr>
        <p:spPr>
          <a:xfrm>
            <a:off x="3267668" y="2061865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 flipH="1">
            <a:off x="3276600" y="23666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3276600" y="19812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24" name="TextBox 123"/>
          <p:cNvSpPr txBox="1"/>
          <p:nvPr/>
        </p:nvSpPr>
        <p:spPr>
          <a:xfrm>
            <a:off x="3267668" y="16764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cxnSp>
        <p:nvCxnSpPr>
          <p:cNvPr id="125" name="Straight Arrow Connector 124"/>
          <p:cNvCxnSpPr/>
          <p:nvPr/>
        </p:nvCxnSpPr>
        <p:spPr>
          <a:xfrm>
            <a:off x="3276600" y="5186065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 flipH="1">
            <a:off x="3285532" y="54908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3285532" y="51054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28" name="TextBox 127"/>
          <p:cNvSpPr txBox="1"/>
          <p:nvPr/>
        </p:nvSpPr>
        <p:spPr>
          <a:xfrm>
            <a:off x="3276600" y="48006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cxnSp>
        <p:nvCxnSpPr>
          <p:cNvPr id="129" name="Straight Arrow Connector 128"/>
          <p:cNvCxnSpPr/>
          <p:nvPr/>
        </p:nvCxnSpPr>
        <p:spPr>
          <a:xfrm>
            <a:off x="1295400" y="5186065"/>
            <a:ext cx="542332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 flipH="1">
            <a:off x="1304332" y="5490865"/>
            <a:ext cx="533400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1304332" y="51054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</a:t>
            </a:r>
            <a:endParaRPr lang="en-US" sz="2400" dirty="0"/>
          </a:p>
        </p:txBody>
      </p:sp>
      <p:sp>
        <p:nvSpPr>
          <p:cNvPr id="132" name="TextBox 131"/>
          <p:cNvSpPr txBox="1"/>
          <p:nvPr/>
        </p:nvSpPr>
        <p:spPr>
          <a:xfrm>
            <a:off x="1295400" y="4800600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V</a:t>
            </a:r>
            <a:endParaRPr lang="en-US" sz="2400" dirty="0"/>
          </a:p>
        </p:txBody>
      </p:sp>
      <p:sp>
        <p:nvSpPr>
          <p:cNvPr id="133" name="Rectangle 132"/>
          <p:cNvSpPr/>
          <p:nvPr/>
        </p:nvSpPr>
        <p:spPr>
          <a:xfrm>
            <a:off x="533400" y="1676400"/>
            <a:ext cx="762000" cy="16002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 smtClean="0"/>
              <a:t>Events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stCxn id="133" idx="2"/>
            <a:endCxn id="75" idx="0"/>
          </p:cNvCxnSpPr>
          <p:nvPr/>
        </p:nvCxnSpPr>
        <p:spPr>
          <a:xfrm>
            <a:off x="914400" y="3276600"/>
            <a:ext cx="0" cy="45720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324600" y="1219200"/>
            <a:ext cx="205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ABSTRACTION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324600" y="56343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V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698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0509482"/>
              </p:ext>
            </p:extLst>
          </p:nvPr>
        </p:nvGraphicFramePr>
        <p:xfrm>
          <a:off x="457200" y="2072640"/>
          <a:ext cx="8229600" cy="3108960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Actor Name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Number</a:t>
                      </a:r>
                      <a:r>
                        <a:rPr lang="en-US" sz="2400" baseline="0" dirty="0" smtClean="0"/>
                        <a:t> of States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Number of Transitions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Parent Search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19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Mission Manager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16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56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Payload Operator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45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UAV</a:t>
                      </a:r>
                      <a:r>
                        <a:rPr lang="en-US" sz="2400" baseline="0" dirty="0" smtClean="0"/>
                        <a:t> Operator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13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80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Abstraction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22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63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WiSAR</a:t>
            </a:r>
            <a:r>
              <a:rPr lang="en-US" dirty="0" smtClean="0"/>
              <a:t> Model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198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ingleSightingCorrec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352550"/>
            <a:ext cx="8686800" cy="48196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for Target Spotted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00400" y="1295400"/>
            <a:ext cx="259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Cognitive</a:t>
            </a:r>
          </a:p>
          <a:p>
            <a:r>
              <a:rPr lang="en-US" sz="2000" dirty="0" smtClean="0"/>
              <a:t>Temporal</a:t>
            </a:r>
          </a:p>
          <a:p>
            <a:r>
              <a:rPr lang="en-US" sz="2000" dirty="0" smtClean="0"/>
              <a:t>Algorithmic</a:t>
            </a:r>
            <a:endParaRPr lang="en-US" sz="2000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4572000" y="2152650"/>
            <a:ext cx="17526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4572000" y="1847850"/>
            <a:ext cx="17526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4572000" y="1543050"/>
            <a:ext cx="17526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752600" y="1676400"/>
            <a:ext cx="1162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Flight plan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1752600" y="2045732"/>
            <a:ext cx="381000" cy="4688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914900" y="3200400"/>
            <a:ext cx="1752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Monitoring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334000" y="3581400"/>
            <a:ext cx="0" cy="609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70333" y="1396102"/>
            <a:ext cx="63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Land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747166" y="1383268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89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381000" y="2057400"/>
            <a:ext cx="8229600" cy="2362200"/>
          </a:xfrm>
        </p:spPr>
        <p:txBody>
          <a:bodyPr>
            <a:normAutofit/>
          </a:bodyPr>
          <a:lstStyle/>
          <a:p>
            <a:r>
              <a:rPr lang="en-US" b="1" dirty="0" smtClean="0"/>
              <a:t>Report on last 6+ Months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724955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AAAI Spring Symposium: Formal Verification in Human Machine Systems</a:t>
            </a:r>
          </a:p>
          <a:p>
            <a:r>
              <a:rPr lang="en-US" dirty="0" smtClean="0"/>
              <a:t>3 plenary speakers</a:t>
            </a:r>
          </a:p>
          <a:p>
            <a:r>
              <a:rPr lang="en-US" dirty="0" smtClean="0"/>
              <a:t>Panel discussion: </a:t>
            </a:r>
            <a:r>
              <a:rPr lang="en-US" i="1" dirty="0" smtClean="0"/>
              <a:t>Modeling hurts</a:t>
            </a:r>
            <a:endParaRPr lang="en-US" dirty="0" smtClean="0"/>
          </a:p>
          <a:p>
            <a:r>
              <a:rPr lang="en-US" dirty="0" smtClean="0"/>
              <a:t>13 full paper presentations</a:t>
            </a:r>
          </a:p>
          <a:p>
            <a:r>
              <a:rPr lang="en-US" dirty="0" smtClean="0"/>
              <a:t>9 poster presentations</a:t>
            </a:r>
          </a:p>
          <a:p>
            <a:r>
              <a:rPr lang="en-US" dirty="0" smtClean="0">
                <a:hlinkClick r:id="rId2"/>
              </a:rPr>
              <a:t>FVHMS Website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FVHMS 2014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09600" y="4876800"/>
            <a:ext cx="7848600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i="1" dirty="0"/>
              <a:t>IEEE Transactions on Human-Machine Systems</a:t>
            </a:r>
          </a:p>
          <a:p>
            <a:pPr algn="ctr"/>
            <a:r>
              <a:rPr lang="en-US" sz="2400" b="1" dirty="0"/>
              <a:t>Special Issue on “Systematic Approaches to HMI - improving resilience, robustness, and stability”</a:t>
            </a:r>
          </a:p>
        </p:txBody>
      </p:sp>
    </p:spTree>
    <p:extLst>
      <p:ext uri="{BB962C8B-B14F-4D97-AF65-F5344CB8AC3E}">
        <p14:creationId xmlns:p14="http://schemas.microsoft.com/office/powerpoint/2010/main" val="19544303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Graduated</a:t>
            </a:r>
          </a:p>
          <a:p>
            <a:pPr lvl="1"/>
            <a:r>
              <a:rPr lang="en-US" dirty="0" smtClean="0"/>
              <a:t>T.J. Gledhill (M.S.)</a:t>
            </a:r>
          </a:p>
          <a:p>
            <a:pPr lvl="1"/>
            <a:r>
              <a:rPr lang="en-US" dirty="0" smtClean="0"/>
              <a:t>Robert </a:t>
            </a:r>
            <a:r>
              <a:rPr lang="en-US" dirty="0" err="1" smtClean="0"/>
              <a:t>Ivie</a:t>
            </a:r>
            <a:r>
              <a:rPr lang="en-US" dirty="0" smtClean="0"/>
              <a:t> (B.S.)</a:t>
            </a:r>
          </a:p>
          <a:p>
            <a:pPr lvl="1"/>
            <a:r>
              <a:rPr lang="en-US" dirty="0" smtClean="0"/>
              <a:t>Jared Moore (B.S.)</a:t>
            </a:r>
          </a:p>
          <a:p>
            <a:r>
              <a:rPr lang="en-US" dirty="0" smtClean="0"/>
              <a:t>New Students</a:t>
            </a:r>
          </a:p>
          <a:p>
            <a:pPr lvl="1"/>
            <a:r>
              <a:rPr lang="en-US" dirty="0" smtClean="0"/>
              <a:t>Emily </a:t>
            </a:r>
            <a:r>
              <a:rPr lang="en-US" dirty="0" err="1" smtClean="0"/>
              <a:t>Lazalde</a:t>
            </a:r>
            <a:r>
              <a:rPr lang="en-US" dirty="0" smtClean="0"/>
              <a:t>, B.S., 2</a:t>
            </a:r>
            <a:r>
              <a:rPr lang="en-US" baseline="30000" dirty="0" smtClean="0"/>
              <a:t>nd</a:t>
            </a:r>
            <a:r>
              <a:rPr lang="en-US" dirty="0" smtClean="0"/>
              <a:t> year</a:t>
            </a:r>
          </a:p>
          <a:p>
            <a:pPr lvl="1"/>
            <a:r>
              <a:rPr lang="en-US" dirty="0" smtClean="0"/>
              <a:t>Andrew Wallace, B.S., 2</a:t>
            </a:r>
            <a:r>
              <a:rPr lang="en-US" baseline="30000" dirty="0" smtClean="0"/>
              <a:t>nd</a:t>
            </a:r>
            <a:r>
              <a:rPr lang="en-US" dirty="0" smtClean="0"/>
              <a:t> year</a:t>
            </a:r>
          </a:p>
          <a:p>
            <a:pPr lvl="1"/>
            <a:r>
              <a:rPr lang="en-US" dirty="0" smtClean="0"/>
              <a:t>Michael Sharp, B.S., 2</a:t>
            </a:r>
            <a:r>
              <a:rPr lang="en-US" baseline="30000" dirty="0" smtClean="0"/>
              <a:t>nd</a:t>
            </a:r>
            <a:r>
              <a:rPr lang="en-US" dirty="0" smtClean="0"/>
              <a:t> year</a:t>
            </a:r>
          </a:p>
          <a:p>
            <a:pPr lvl="1"/>
            <a:r>
              <a:rPr lang="en-US" dirty="0" smtClean="0"/>
              <a:t>Michael </a:t>
            </a:r>
            <a:r>
              <a:rPr lang="en-US" dirty="0" err="1" smtClean="0"/>
              <a:t>Brodie</a:t>
            </a:r>
            <a:r>
              <a:rPr lang="en-US" dirty="0" smtClean="0"/>
              <a:t>, M.S., 1</a:t>
            </a:r>
            <a:r>
              <a:rPr lang="en-US" baseline="30000" dirty="0" smtClean="0"/>
              <a:t>st</a:t>
            </a:r>
            <a:r>
              <a:rPr lang="en-US" dirty="0" smtClean="0"/>
              <a:t> </a:t>
            </a:r>
            <a:r>
              <a:rPr lang="en-US" dirty="0" smtClean="0"/>
              <a:t>year</a:t>
            </a:r>
          </a:p>
          <a:p>
            <a:r>
              <a:rPr lang="en-US" dirty="0" smtClean="0"/>
              <a:t>Collaborators</a:t>
            </a:r>
          </a:p>
          <a:p>
            <a:pPr lvl="1"/>
            <a:r>
              <a:rPr lang="en-US" dirty="0" err="1" smtClean="0"/>
              <a:t>Neha</a:t>
            </a:r>
            <a:r>
              <a:rPr lang="en-US" dirty="0" smtClean="0"/>
              <a:t> </a:t>
            </a:r>
            <a:r>
              <a:rPr lang="en-US" dirty="0" err="1" smtClean="0"/>
              <a:t>Rungta</a:t>
            </a:r>
            <a:r>
              <a:rPr lang="en-US" dirty="0" smtClean="0"/>
              <a:t>, Researcher, NASA AMES</a:t>
            </a:r>
          </a:p>
          <a:p>
            <a:pPr lvl="1"/>
            <a:r>
              <a:rPr lang="en-US" dirty="0" smtClean="0"/>
              <a:t>Richard Stocker, Post-doc, NASA AMES</a:t>
            </a:r>
          </a:p>
          <a:p>
            <a:pPr lvl="1"/>
            <a:r>
              <a:rPr lang="en-US" dirty="0" smtClean="0"/>
              <a:t>Mark Holbrook, Researcher, NASA AMES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Students and Collaborators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8074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New Tools: </a:t>
            </a:r>
            <a:r>
              <a:rPr lang="en-US" dirty="0" err="1" smtClean="0"/>
              <a:t>DiRGs</a:t>
            </a:r>
            <a:r>
              <a:rPr lang="en-US" dirty="0" smtClean="0"/>
              <a:t>, swim lanes, and plots</a:t>
            </a:r>
          </a:p>
          <a:p>
            <a:pPr lvl="1"/>
            <a:r>
              <a:rPr lang="en-US" dirty="0" smtClean="0"/>
              <a:t>We now connect transitions to workload. We also are able to visualize </a:t>
            </a:r>
            <a:r>
              <a:rPr lang="en-US" dirty="0" err="1" smtClean="0"/>
              <a:t>DiRGs</a:t>
            </a:r>
            <a:r>
              <a:rPr lang="en-US" smtClean="0"/>
              <a:t>.</a:t>
            </a:r>
            <a:endParaRPr lang="en-US" dirty="0" smtClean="0"/>
          </a:p>
          <a:p>
            <a:r>
              <a:rPr lang="en-US" dirty="0" smtClean="0"/>
              <a:t>New Scenarios: </a:t>
            </a:r>
          </a:p>
          <a:p>
            <a:pPr lvl="1"/>
            <a:r>
              <a:rPr lang="en-US" dirty="0" smtClean="0"/>
              <a:t>Alice and Bob Sensitivity study</a:t>
            </a:r>
          </a:p>
          <a:p>
            <a:pPr lvl="1"/>
            <a:r>
              <a:rPr lang="en-US" dirty="0" err="1" smtClean="0"/>
              <a:t>WiSAR</a:t>
            </a:r>
            <a:r>
              <a:rPr lang="en-US" dirty="0" smtClean="0"/>
              <a:t> flies and lands</a:t>
            </a:r>
          </a:p>
          <a:p>
            <a:pPr lvl="1"/>
            <a:r>
              <a:rPr lang="en-US" dirty="0" err="1" smtClean="0"/>
              <a:t>WiSAR</a:t>
            </a:r>
            <a:r>
              <a:rPr lang="en-US" dirty="0" smtClean="0"/>
              <a:t> Battery failure</a:t>
            </a:r>
          </a:p>
          <a:p>
            <a:pPr lvl="1"/>
            <a:r>
              <a:rPr lang="en-US" dirty="0" err="1" smtClean="0"/>
              <a:t>WiSAR</a:t>
            </a:r>
            <a:r>
              <a:rPr lang="en-US" dirty="0" smtClean="0"/>
              <a:t> Sighting, battery failure lands</a:t>
            </a:r>
          </a:p>
          <a:p>
            <a:pPr lvl="1"/>
            <a:r>
              <a:rPr lang="en-US" dirty="0" err="1" smtClean="0"/>
              <a:t>WiSAR</a:t>
            </a:r>
            <a:r>
              <a:rPr lang="en-US" dirty="0" smtClean="0"/>
              <a:t> Sighting and lands</a:t>
            </a:r>
          </a:p>
          <a:p>
            <a:pPr lvl="1"/>
            <a:r>
              <a:rPr lang="en-US" dirty="0" err="1" smtClean="0"/>
              <a:t>WiSAR</a:t>
            </a:r>
            <a:r>
              <a:rPr lang="en-US" dirty="0" smtClean="0"/>
              <a:t> Signal lost</a:t>
            </a:r>
          </a:p>
          <a:p>
            <a:r>
              <a:rPr lang="en-US" dirty="0" smtClean="0"/>
              <a:t>Brahms mapping (BDI): ATM Model</a:t>
            </a:r>
          </a:p>
          <a:p>
            <a:r>
              <a:rPr lang="en-US" dirty="0" smtClean="0"/>
              <a:t>User Study Plan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4105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rch 2010 03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91883" y="5629870"/>
            <a:ext cx="376023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Questions?</a:t>
            </a:r>
            <a:endParaRPr lang="en-US" sz="60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2509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381000" y="2057400"/>
            <a:ext cx="8229600" cy="2362200"/>
          </a:xfrm>
        </p:spPr>
        <p:txBody>
          <a:bodyPr>
            <a:normAutofit/>
          </a:bodyPr>
          <a:lstStyle/>
          <a:p>
            <a:r>
              <a:rPr lang="en-US" b="1" dirty="0" smtClean="0"/>
              <a:t>Summary of Past Work</a:t>
            </a:r>
            <a:br>
              <a:rPr lang="en-US" b="1" dirty="0" smtClean="0"/>
            </a:br>
            <a:r>
              <a:rPr lang="en-US" b="1" dirty="0" smtClean="0"/>
              <a:t>and </a:t>
            </a:r>
            <a:br>
              <a:rPr lang="en-US" b="1" dirty="0" smtClean="0"/>
            </a:br>
            <a:r>
              <a:rPr lang="en-US" b="1" dirty="0" smtClean="0"/>
              <a:t>Technical Approach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30512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9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Directed Team Graph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6248400" y="1524000"/>
            <a:ext cx="1828800" cy="2433741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800" dirty="0" smtClean="0"/>
              <a:t>Alice</a:t>
            </a:r>
            <a:endParaRPr lang="en-US" sz="2800" dirty="0"/>
          </a:p>
        </p:txBody>
      </p:sp>
      <p:sp>
        <p:nvSpPr>
          <p:cNvPr id="32" name="Rectangle 31"/>
          <p:cNvSpPr/>
          <p:nvPr/>
        </p:nvSpPr>
        <p:spPr>
          <a:xfrm>
            <a:off x="1219200" y="1524000"/>
            <a:ext cx="1828800" cy="2433741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800" dirty="0" smtClean="0"/>
              <a:t>Bob</a:t>
            </a:r>
            <a:endParaRPr lang="en-US" sz="2800" dirty="0"/>
          </a:p>
        </p:txBody>
      </p:sp>
      <p:cxnSp>
        <p:nvCxnSpPr>
          <p:cNvPr id="61" name="Straight Arrow Connector 60"/>
          <p:cNvCxnSpPr/>
          <p:nvPr/>
        </p:nvCxnSpPr>
        <p:spPr>
          <a:xfrm>
            <a:off x="3048000" y="1609130"/>
            <a:ext cx="3200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048000" y="1990130"/>
            <a:ext cx="3200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>
            <a:off x="3048000" y="2967335"/>
            <a:ext cx="3200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5213746" y="2586335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Visual</a:t>
            </a:r>
            <a:endParaRPr lang="en-US" sz="2400" dirty="0"/>
          </a:p>
        </p:txBody>
      </p:sp>
      <p:cxnSp>
        <p:nvCxnSpPr>
          <p:cNvPr id="76" name="Straight Arrow Connector 75"/>
          <p:cNvCxnSpPr/>
          <p:nvPr/>
        </p:nvCxnSpPr>
        <p:spPr>
          <a:xfrm flipH="1">
            <a:off x="3048000" y="3348335"/>
            <a:ext cx="3200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5213746" y="2962870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Audio</a:t>
            </a:r>
            <a:endParaRPr lang="en-US" sz="2400" dirty="0"/>
          </a:p>
        </p:txBody>
      </p:sp>
      <p:sp>
        <p:nvSpPr>
          <p:cNvPr id="86" name="TextBox 85"/>
          <p:cNvSpPr txBox="1"/>
          <p:nvPr/>
        </p:nvSpPr>
        <p:spPr>
          <a:xfrm>
            <a:off x="2699146" y="1214735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Visual</a:t>
            </a:r>
            <a:endParaRPr lang="en-US" sz="2400" dirty="0"/>
          </a:p>
        </p:txBody>
      </p:sp>
      <p:sp>
        <p:nvSpPr>
          <p:cNvPr id="87" name="TextBox 86"/>
          <p:cNvSpPr txBox="1"/>
          <p:nvPr/>
        </p:nvSpPr>
        <p:spPr>
          <a:xfrm>
            <a:off x="2699146" y="1600200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Audio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28599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9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Discrete Event Simulator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6248400" y="1524000"/>
            <a:ext cx="1828800" cy="2433741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800" dirty="0" smtClean="0"/>
              <a:t>Alice</a:t>
            </a:r>
            <a:endParaRPr lang="en-US" sz="2800" dirty="0"/>
          </a:p>
        </p:txBody>
      </p:sp>
      <p:sp>
        <p:nvSpPr>
          <p:cNvPr id="31" name="Rectangle 30"/>
          <p:cNvSpPr/>
          <p:nvPr/>
        </p:nvSpPr>
        <p:spPr>
          <a:xfrm>
            <a:off x="1219200" y="4876800"/>
            <a:ext cx="6858000" cy="1143000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800" dirty="0" smtClean="0"/>
              <a:t>Discrete Event</a:t>
            </a:r>
          </a:p>
          <a:p>
            <a:pPr algn="ctr"/>
            <a:r>
              <a:rPr lang="en-US" sz="2800" dirty="0" smtClean="0"/>
              <a:t>Simulator</a:t>
            </a:r>
            <a:endParaRPr lang="en-US" sz="2800" dirty="0"/>
          </a:p>
        </p:txBody>
      </p:sp>
      <p:sp>
        <p:nvSpPr>
          <p:cNvPr id="32" name="Rectangle 31"/>
          <p:cNvSpPr/>
          <p:nvPr/>
        </p:nvSpPr>
        <p:spPr>
          <a:xfrm>
            <a:off x="1219200" y="1524000"/>
            <a:ext cx="1828800" cy="2433741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800" dirty="0" smtClean="0"/>
              <a:t>Bob</a:t>
            </a:r>
            <a:endParaRPr lang="en-US" sz="2800" dirty="0"/>
          </a:p>
        </p:txBody>
      </p:sp>
      <p:cxnSp>
        <p:nvCxnSpPr>
          <p:cNvPr id="61" name="Straight Arrow Connector 60"/>
          <p:cNvCxnSpPr/>
          <p:nvPr/>
        </p:nvCxnSpPr>
        <p:spPr>
          <a:xfrm>
            <a:off x="3048000" y="1609130"/>
            <a:ext cx="3200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2699146" y="1214735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Visual</a:t>
            </a:r>
            <a:endParaRPr lang="en-US" sz="2400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3048000" y="1990130"/>
            <a:ext cx="3200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2699146" y="1600200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Audio</a:t>
            </a:r>
            <a:endParaRPr lang="en-US" sz="2400" dirty="0"/>
          </a:p>
        </p:txBody>
      </p:sp>
      <p:cxnSp>
        <p:nvCxnSpPr>
          <p:cNvPr id="74" name="Straight Arrow Connector 73"/>
          <p:cNvCxnSpPr/>
          <p:nvPr/>
        </p:nvCxnSpPr>
        <p:spPr>
          <a:xfrm flipH="1">
            <a:off x="3048000" y="2967335"/>
            <a:ext cx="3200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5213746" y="2586335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Visual</a:t>
            </a:r>
            <a:endParaRPr lang="en-US" sz="2400" dirty="0"/>
          </a:p>
        </p:txBody>
      </p:sp>
      <p:cxnSp>
        <p:nvCxnSpPr>
          <p:cNvPr id="76" name="Straight Arrow Connector 75"/>
          <p:cNvCxnSpPr/>
          <p:nvPr/>
        </p:nvCxnSpPr>
        <p:spPr>
          <a:xfrm flipH="1">
            <a:off x="3048000" y="3348335"/>
            <a:ext cx="3200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5213746" y="2962870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Audio</a:t>
            </a:r>
            <a:endParaRPr lang="en-US" sz="2400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676400" y="3957741"/>
            <a:ext cx="0" cy="91905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7620000" y="3957741"/>
            <a:ext cx="0" cy="92371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685800" y="4110335"/>
            <a:ext cx="1048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/>
              <a:t>Events</a:t>
            </a:r>
            <a:endParaRPr lang="en-US" sz="2400" dirty="0"/>
          </a:p>
        </p:txBody>
      </p:sp>
      <p:sp>
        <p:nvSpPr>
          <p:cNvPr id="82" name="TextBox 81"/>
          <p:cNvSpPr txBox="1"/>
          <p:nvPr/>
        </p:nvSpPr>
        <p:spPr>
          <a:xfrm>
            <a:off x="7543800" y="4114800"/>
            <a:ext cx="1048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Events</a:t>
            </a:r>
            <a:endParaRPr lang="en-US" sz="2400" dirty="0"/>
          </a:p>
        </p:txBody>
      </p:sp>
      <p:cxnSp>
        <p:nvCxnSpPr>
          <p:cNvPr id="21" name="Straight Connector 20"/>
          <p:cNvCxnSpPr>
            <a:stCxn id="31" idx="0"/>
          </p:cNvCxnSpPr>
          <p:nvPr/>
        </p:nvCxnSpPr>
        <p:spPr>
          <a:xfrm flipV="1">
            <a:off x="4648200" y="4419600"/>
            <a:ext cx="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514600" y="44196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2514600" y="3957741"/>
            <a:ext cx="0" cy="46185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H="1">
            <a:off x="4648200" y="4419600"/>
            <a:ext cx="21336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6781800" y="3962400"/>
            <a:ext cx="0" cy="46185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3200400" y="4034135"/>
            <a:ext cx="297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Update on Event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67863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9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Directed Role Graph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62000" y="2366859"/>
            <a:ext cx="1828800" cy="2433741"/>
          </a:xfrm>
          <a:prstGeom prst="rect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800" dirty="0" smtClean="0"/>
              <a:t>Bob</a:t>
            </a:r>
            <a:endParaRPr lang="en-US" sz="2800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2590800" y="2443059"/>
            <a:ext cx="1143000" cy="89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590800" y="2824059"/>
            <a:ext cx="1143000" cy="89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622946" y="2057594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Vo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2622946" y="2443059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Ao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2590800" y="3805729"/>
            <a:ext cx="1143000" cy="44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743200" y="3429194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Vi</a:t>
            </a:r>
            <a:endParaRPr lang="en-US" sz="2400" dirty="0"/>
          </a:p>
        </p:txBody>
      </p:sp>
      <p:cxnSp>
        <p:nvCxnSpPr>
          <p:cNvPr id="26" name="Straight Arrow Connector 25"/>
          <p:cNvCxnSpPr/>
          <p:nvPr/>
        </p:nvCxnSpPr>
        <p:spPr>
          <a:xfrm flipH="1">
            <a:off x="2590800" y="4191194"/>
            <a:ext cx="1143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743200" y="3805729"/>
            <a:ext cx="1339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Ai</a:t>
            </a:r>
            <a:endParaRPr lang="en-US" sz="2400" dirty="0"/>
          </a:p>
        </p:txBody>
      </p:sp>
      <p:sp>
        <p:nvSpPr>
          <p:cNvPr id="53" name="Oval 52"/>
          <p:cNvSpPr/>
          <p:nvPr/>
        </p:nvSpPr>
        <p:spPr>
          <a:xfrm>
            <a:off x="4800600" y="3586059"/>
            <a:ext cx="1219200" cy="533400"/>
          </a:xfrm>
          <a:prstGeom prst="ellips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IDLE</a:t>
            </a:r>
            <a:endParaRPr lang="en-US" dirty="0"/>
          </a:p>
        </p:txBody>
      </p:sp>
      <p:sp>
        <p:nvSpPr>
          <p:cNvPr id="65" name="Oval 64"/>
          <p:cNvSpPr/>
          <p:nvPr/>
        </p:nvSpPr>
        <p:spPr>
          <a:xfrm>
            <a:off x="7239000" y="3594989"/>
            <a:ext cx="1219200" cy="537865"/>
          </a:xfrm>
          <a:prstGeom prst="ellips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WAVE</a:t>
            </a:r>
            <a:endParaRPr lang="en-US" dirty="0"/>
          </a:p>
        </p:txBody>
      </p:sp>
      <p:sp>
        <p:nvSpPr>
          <p:cNvPr id="67" name="Oval 66"/>
          <p:cNvSpPr/>
          <p:nvPr/>
        </p:nvSpPr>
        <p:spPr>
          <a:xfrm>
            <a:off x="6019800" y="5786735"/>
            <a:ext cx="1219200" cy="537865"/>
          </a:xfrm>
          <a:prstGeom prst="ellips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SPEAK</a:t>
            </a:r>
            <a:endParaRPr lang="en-US" dirty="0"/>
          </a:p>
        </p:txBody>
      </p:sp>
      <p:cxnSp>
        <p:nvCxnSpPr>
          <p:cNvPr id="62" name="Curved Connector 61"/>
          <p:cNvCxnSpPr>
            <a:stCxn id="53" idx="0"/>
            <a:endCxn id="65" idx="0"/>
          </p:cNvCxnSpPr>
          <p:nvPr/>
        </p:nvCxnSpPr>
        <p:spPr>
          <a:xfrm rot="16200000" flipH="1">
            <a:off x="6624935" y="2371324"/>
            <a:ext cx="8930" cy="2438400"/>
          </a:xfrm>
          <a:prstGeom prst="curvedConnector3">
            <a:avLst>
              <a:gd name="adj1" fmla="val -889256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/>
          <p:cNvCxnSpPr>
            <a:stCxn id="65" idx="4"/>
            <a:endCxn id="53" idx="4"/>
          </p:cNvCxnSpPr>
          <p:nvPr/>
        </p:nvCxnSpPr>
        <p:spPr>
          <a:xfrm rot="5400000" flipH="1">
            <a:off x="6622702" y="2906957"/>
            <a:ext cx="13395" cy="2438400"/>
          </a:xfrm>
          <a:prstGeom prst="curvedConnector3">
            <a:avLst>
              <a:gd name="adj1" fmla="val -6520918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urved Connector 80"/>
          <p:cNvCxnSpPr>
            <a:stCxn id="67" idx="2"/>
            <a:endCxn id="53" idx="4"/>
          </p:cNvCxnSpPr>
          <p:nvPr/>
        </p:nvCxnSpPr>
        <p:spPr>
          <a:xfrm rot="10800000">
            <a:off x="5410200" y="4119460"/>
            <a:ext cx="609600" cy="1936209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urved Connector 83"/>
          <p:cNvCxnSpPr>
            <a:stCxn id="65" idx="4"/>
            <a:endCxn id="67" idx="6"/>
          </p:cNvCxnSpPr>
          <p:nvPr/>
        </p:nvCxnSpPr>
        <p:spPr>
          <a:xfrm rot="5400000">
            <a:off x="6582393" y="4789461"/>
            <a:ext cx="1922814" cy="609600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Rectangle 90"/>
          <p:cNvSpPr/>
          <p:nvPr/>
        </p:nvSpPr>
        <p:spPr>
          <a:xfrm>
            <a:off x="5682255" y="1371600"/>
            <a:ext cx="1785345" cy="914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DESIRE = 10</a:t>
            </a:r>
            <a:endParaRPr lang="en-US" dirty="0"/>
          </a:p>
        </p:txBody>
      </p:sp>
      <p:sp>
        <p:nvSpPr>
          <p:cNvPr id="95" name="TextBox 94"/>
          <p:cNvSpPr txBox="1"/>
          <p:nvPr/>
        </p:nvSpPr>
        <p:spPr>
          <a:xfrm>
            <a:off x="5682254" y="1295400"/>
            <a:ext cx="1785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Memory</a:t>
            </a:r>
            <a:endParaRPr lang="en-US" sz="2400" dirty="0"/>
          </a:p>
        </p:txBody>
      </p:sp>
      <p:sp>
        <p:nvSpPr>
          <p:cNvPr id="110" name="TextBox 109"/>
          <p:cNvSpPr txBox="1"/>
          <p:nvPr/>
        </p:nvSpPr>
        <p:spPr>
          <a:xfrm>
            <a:off x="6019800" y="2357735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c1</a:t>
            </a:r>
            <a:endParaRPr lang="en-US" sz="2400" dirty="0"/>
          </a:p>
        </p:txBody>
      </p:sp>
      <p:sp>
        <p:nvSpPr>
          <p:cNvPr id="111" name="TextBox 110"/>
          <p:cNvSpPr txBox="1"/>
          <p:nvPr/>
        </p:nvSpPr>
        <p:spPr>
          <a:xfrm>
            <a:off x="6096000" y="4567535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c2</a:t>
            </a:r>
            <a:endParaRPr lang="en-US" sz="2400" dirty="0"/>
          </a:p>
        </p:txBody>
      </p:sp>
      <p:sp>
        <p:nvSpPr>
          <p:cNvPr id="112" name="TextBox 111"/>
          <p:cNvSpPr txBox="1"/>
          <p:nvPr/>
        </p:nvSpPr>
        <p:spPr>
          <a:xfrm>
            <a:off x="7467600" y="4719935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c3</a:t>
            </a:r>
            <a:endParaRPr lang="en-US" sz="2400" dirty="0"/>
          </a:p>
        </p:txBody>
      </p:sp>
      <p:sp>
        <p:nvSpPr>
          <p:cNvPr id="113" name="TextBox 112"/>
          <p:cNvSpPr txBox="1"/>
          <p:nvPr/>
        </p:nvSpPr>
        <p:spPr>
          <a:xfrm>
            <a:off x="4724400" y="4719935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c4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31190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Tabular Form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266235"/>
              </p:ext>
            </p:extLst>
          </p:nvPr>
        </p:nvGraphicFramePr>
        <p:xfrm>
          <a:off x="228600" y="1320579"/>
          <a:ext cx="8610602" cy="2260821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838201"/>
                <a:gridCol w="1143000"/>
                <a:gridCol w="1295400"/>
                <a:gridCol w="838200"/>
                <a:gridCol w="1295400"/>
                <a:gridCol w="1219200"/>
                <a:gridCol w="381000"/>
                <a:gridCol w="914400"/>
                <a:gridCol w="685801"/>
              </a:tblGrid>
              <a:tr h="43202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INPUT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MEM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OUTPUT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MEM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Pr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Delay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Pb</a:t>
                      </a:r>
                      <a:endParaRPr lang="en-US" sz="1800" dirty="0"/>
                    </a:p>
                  </a:txBody>
                  <a:tcPr/>
                </a:tc>
              </a:tr>
              <a:tr h="3385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DESIRE&gt;5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WAVE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Vo=WAVE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[2-5]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95%</a:t>
                      </a:r>
                      <a:endParaRPr lang="en-US" sz="1800" dirty="0"/>
                    </a:p>
                  </a:txBody>
                  <a:tcPr/>
                </a:tc>
              </a:tr>
              <a:tr h="3385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DESIRE&lt;=5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DESIRE++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[5-10]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</a:tr>
              <a:tr h="3385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WAVE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Vi=WAVE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SPEAK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Ao</a:t>
                      </a:r>
                      <a:r>
                        <a:rPr lang="en-US" sz="1800" dirty="0" smtClean="0"/>
                        <a:t>=HELLO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DESIRE++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[2-5]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</a:tr>
              <a:tr h="3385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WAVE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Vo=SAD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DESIRE--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2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[5-10]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</a:tr>
              <a:tr h="238539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SPEAK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Ai=HELLO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DESIRE--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[2-5]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0897988"/>
              </p:ext>
            </p:extLst>
          </p:nvPr>
        </p:nvGraphicFramePr>
        <p:xfrm>
          <a:off x="229509" y="4191000"/>
          <a:ext cx="8610602" cy="155448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838201"/>
                <a:gridCol w="1143000"/>
                <a:gridCol w="1295400"/>
                <a:gridCol w="838200"/>
                <a:gridCol w="1295400"/>
                <a:gridCol w="1218291"/>
                <a:gridCol w="381000"/>
                <a:gridCol w="914400"/>
                <a:gridCol w="686710"/>
              </a:tblGrid>
              <a:tr h="45720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INPUT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MEM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OUTPUT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MEM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Pr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Delay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Pb</a:t>
                      </a:r>
                      <a:endParaRPr lang="en-US" sz="1800" dirty="0"/>
                    </a:p>
                  </a:txBody>
                  <a:tcPr/>
                </a:tc>
              </a:tr>
              <a:tr h="3385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Vi=WAVE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APATHY&lt;5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WAVE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Vo=WAVE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[2-5]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70%</a:t>
                      </a:r>
                      <a:endParaRPr lang="en-US" sz="1800" dirty="0"/>
                    </a:p>
                  </a:txBody>
                  <a:tcPr/>
                </a:tc>
              </a:tr>
              <a:tr h="3385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Vi=WAVE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APATHY&gt;=5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APATHY--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[2-5]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</a:tr>
              <a:tr h="338593"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WAVE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Ai=HELLO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/>
                        <a:t>IDLE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Ao</a:t>
                      </a:r>
                      <a:r>
                        <a:rPr lang="en-US" sz="1800" dirty="0" smtClean="0"/>
                        <a:t>=HELLO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APATHY++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[2-5]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4318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-UAS template PPT template 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15425</TotalTime>
  <Words>1976</Words>
  <Application>Microsoft Macintosh PowerPoint</Application>
  <PresentationFormat>On-screen Show (4:3)</PresentationFormat>
  <Paragraphs>790</Paragraphs>
  <Slides>47</Slides>
  <Notes>33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C-UAS template PPT template 1</vt:lpstr>
      <vt:lpstr>Modeling Human Workload in Unmanned Arial Systems</vt:lpstr>
      <vt:lpstr>PowerPoint Presentation</vt:lpstr>
      <vt:lpstr>PowerPoint Presentation</vt:lpstr>
      <vt:lpstr>PowerPoint Presentation</vt:lpstr>
      <vt:lpstr>Summary of Past Work and  Technical Approach</vt:lpstr>
      <vt:lpstr>Directed Team Graph</vt:lpstr>
      <vt:lpstr>Discrete Event Simulator</vt:lpstr>
      <vt:lpstr>Directed Role Graph</vt:lpstr>
      <vt:lpstr>Tabular Form</vt:lpstr>
      <vt:lpstr>PowerPoint Presentation</vt:lpstr>
      <vt:lpstr>Workload</vt:lpstr>
      <vt:lpstr>Workload</vt:lpstr>
      <vt:lpstr>Temporal Workload in Model</vt:lpstr>
      <vt:lpstr>Temporal Workload in Model</vt:lpstr>
      <vt:lpstr>Temporal Workload in Model</vt:lpstr>
      <vt:lpstr>Temporal Workload in Model</vt:lpstr>
      <vt:lpstr>Temporal Workload in Model</vt:lpstr>
      <vt:lpstr>Temporal Workload in Model</vt:lpstr>
      <vt:lpstr>Temporal Workload in Model</vt:lpstr>
      <vt:lpstr>Workload</vt:lpstr>
      <vt:lpstr>Cognitive Workload in Model</vt:lpstr>
      <vt:lpstr>Cognitive Workload in Model</vt:lpstr>
      <vt:lpstr>Cognitive Workload in Model</vt:lpstr>
      <vt:lpstr>Cognitive Workload in Model</vt:lpstr>
      <vt:lpstr>Cognitive Workload in Model</vt:lpstr>
      <vt:lpstr>Cognitive Workload in Model</vt:lpstr>
      <vt:lpstr>Cognitive Workload in Model</vt:lpstr>
      <vt:lpstr>Cognitive Workload in Model</vt:lpstr>
      <vt:lpstr>Workload</vt:lpstr>
      <vt:lpstr>Algorithmic Workload in Model</vt:lpstr>
      <vt:lpstr>Algorithmic Workload in Model</vt:lpstr>
      <vt:lpstr>Algorithmic Workload in Model</vt:lpstr>
      <vt:lpstr>Algorithmic Workload in Model</vt:lpstr>
      <vt:lpstr>Algorithmic Workload in Model</vt:lpstr>
      <vt:lpstr>Resolving Non-determinism</vt:lpstr>
      <vt:lpstr>Finding Workload Extremes</vt:lpstr>
      <vt:lpstr>Bob and Alice Individual Workloads</vt:lpstr>
      <vt:lpstr>PowerPoint Presentation</vt:lpstr>
      <vt:lpstr>WiSAR Team Graph</vt:lpstr>
      <vt:lpstr>WiSAR Team Graph</vt:lpstr>
      <vt:lpstr>WiSAR Model Statistics</vt:lpstr>
      <vt:lpstr>Results for Target Spotted</vt:lpstr>
      <vt:lpstr>Report on last 6+ Months</vt:lpstr>
      <vt:lpstr>FVHMS 2014</vt:lpstr>
      <vt:lpstr>Students and Collaborators</vt:lpstr>
      <vt:lpstr>Outline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Michael</dc:creator>
  <cp:lastModifiedBy>Eric Mercer</cp:lastModifiedBy>
  <cp:revision>228</cp:revision>
  <dcterms:created xsi:type="dcterms:W3CDTF">2011-06-18T17:31:48Z</dcterms:created>
  <dcterms:modified xsi:type="dcterms:W3CDTF">2014-07-25T18:21:53Z</dcterms:modified>
</cp:coreProperties>
</file>

<file path=docProps/thumbnail.jpeg>
</file>